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3.xml" ContentType="application/vnd.openxmlformats-officedocument.presentationml.comments+xml"/>
  <Override PartName="/ppt/notesSlides/notesSlide10.xml" ContentType="application/vnd.openxmlformats-officedocument.presentationml.notesSlide+xml"/>
  <Override PartName="/ppt/comments/comment4.xml" ContentType="application/vnd.openxmlformats-officedocument.presentationml.comments+xml"/>
  <Override PartName="/ppt/notesSlides/notesSlide11.xml" ContentType="application/vnd.openxmlformats-officedocument.presentationml.notesSlide+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6"/>
  </p:notesMasterIdLst>
  <p:sldIdLst>
    <p:sldId id="271" r:id="rId3"/>
    <p:sldId id="268" r:id="rId4"/>
    <p:sldId id="264" r:id="rId5"/>
    <p:sldId id="272" r:id="rId6"/>
    <p:sldId id="260" r:id="rId7"/>
    <p:sldId id="273" r:id="rId8"/>
    <p:sldId id="274" r:id="rId9"/>
    <p:sldId id="275" r:id="rId10"/>
    <p:sldId id="276" r:id="rId11"/>
    <p:sldId id="277" r:id="rId12"/>
    <p:sldId id="278" r:id="rId13"/>
    <p:sldId id="279" r:id="rId14"/>
    <p:sldId id="28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AGODA" initials="L" lastIdx="13" clrIdx="0"/>
  <p:cmAuthor id="1" name="HP" initials="H" lastIdx="9"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horzBarState="maximized">
    <p:restoredLeft sz="10665" autoAdjust="0"/>
    <p:restoredTop sz="99332" autoAdjust="0"/>
  </p:normalViewPr>
  <p:slideViewPr>
    <p:cSldViewPr snapToGrid="0" snapToObjects="1">
      <p:cViewPr>
        <p:scale>
          <a:sx n="150" d="100"/>
          <a:sy n="150" d="100"/>
        </p:scale>
        <p:origin x="-1992" y="-544"/>
      </p:cViewPr>
      <p:guideLst>
        <p:guide orient="horz" pos="2893"/>
        <p:guide pos="1533"/>
      </p:guideLst>
    </p:cSldViewPr>
  </p:slideViewPr>
  <p:outlineViewPr>
    <p:cViewPr>
      <p:scale>
        <a:sx n="33" d="100"/>
        <a:sy n="33" d="100"/>
      </p:scale>
      <p:origin x="0" y="882"/>
    </p:cViewPr>
  </p:outlineViewPr>
  <p:notesTextViewPr>
    <p:cViewPr>
      <p:scale>
        <a:sx n="100" d="100"/>
        <a:sy n="100" d="100"/>
      </p:scale>
      <p:origin x="0" y="0"/>
    </p:cViewPr>
  </p:notesTextViewPr>
  <p:notesViewPr>
    <p:cSldViewPr snapToGrid="0" snapToObjects="1">
      <p:cViewPr varScale="1">
        <p:scale>
          <a:sx n="70" d="100"/>
          <a:sy n="70" d="100"/>
        </p:scale>
        <p:origin x="-324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commentAuthors" Target="commentAuthors.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7-30T12:12:54.368" idx="1">
    <p:pos x="138" y="358"/>
    <p:text>Tay, let's use this layout to break up the text on all the case study slides.</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5-07-30T12:12:54.368" idx="5">
    <p:pos x="138" y="358"/>
    <p:text>Tay, let's use this layout to break up the text on all the case study slides.</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15-07-30T12:12:54.368" idx="7">
    <p:pos x="138" y="358"/>
    <p:text>Tay, let's use this layout to break up the text on all the case study slides.</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15-07-30T12:12:54.368" idx="8">
    <p:pos x="138" y="358"/>
    <p:text>Tay, let's use this layout to break up the text on all the case study slides.</p:text>
  </p:cm>
</p:cmLst>
</file>

<file path=ppt/comments/comment5.xml><?xml version="1.0" encoding="utf-8"?>
<p:cmLst xmlns:a="http://schemas.openxmlformats.org/drawingml/2006/main" xmlns:r="http://schemas.openxmlformats.org/officeDocument/2006/relationships" xmlns:p="http://schemas.openxmlformats.org/presentationml/2006/main">
  <p:cm authorId="1" dt="2015-07-30T12:12:54.368" idx="9">
    <p:pos x="138" y="358"/>
    <p:text>Tay, let's use this layout to break up the text on all the case study slides.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DAE74D-1D0B-4744-9328-3490EEF3406C}" type="datetimeFigureOut">
              <a:rPr lang="en-US" smtClean="0"/>
              <a:t>9/17/15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D2FF6B-771B-6F46-9904-0946B4153290}" type="slidenum">
              <a:rPr lang="en-US" smtClean="0"/>
              <a:t>‹#›</a:t>
            </a:fld>
            <a:endParaRPr lang="en-US" dirty="0"/>
          </a:p>
        </p:txBody>
      </p:sp>
    </p:spTree>
    <p:extLst>
      <p:ext uri="{BB962C8B-B14F-4D97-AF65-F5344CB8AC3E}">
        <p14:creationId xmlns:p14="http://schemas.microsoft.com/office/powerpoint/2010/main" val="2850604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marisahomecare.com/2015/03/27/making-eldercare-a-part-of-the-work-culture/" TargetMode="External"/><Relationship Id="rId4" Type="http://schemas.openxmlformats.org/officeDocument/2006/relationships/hyperlink" Target="http://www.aarp.org/content/dam/aarp/home-and-family/caregiving/ReAct/employer-resource-guide.pdf" TargetMode="External"/><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orklife.emory.edu/adultcare/support/benefits.html" TargetMode="External"/><Relationship Id="rId4" Type="http://schemas.openxmlformats.org/officeDocument/2006/relationships/hyperlink" Target="http://worklife.emory.edu/adultcare/support/flexworkcaregivers.html" TargetMode="External"/><Relationship Id="rId5" Type="http://schemas.openxmlformats.org/officeDocument/2006/relationships/hyperlink" Target="http://www.worklife.emory.edu/adultcare/support/wellness.html" TargetMode="External"/><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 Id="rId3" Type="http://schemas.openxmlformats.org/officeDocument/2006/relationships/hyperlink" Target="http://hopkinsworklife.org/family_support/backup_care/backup-adults/"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Retrieved from: http://www.caregiving.org/pdf/research/BestPracticesEldercareFINAL.pdf</a:t>
            </a:r>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3</a:t>
            </a:fld>
            <a:endParaRPr lang="en-US" dirty="0"/>
          </a:p>
        </p:txBody>
      </p:sp>
    </p:spTree>
    <p:extLst>
      <p:ext uri="{BB962C8B-B14F-4D97-AF65-F5344CB8AC3E}">
        <p14:creationId xmlns:p14="http://schemas.microsoft.com/office/powerpoint/2010/main" val="3811460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Retrieved from: </a:t>
            </a:r>
            <a:endParaRPr lang="en-US" sz="1200" u="sng" kern="1200" dirty="0" smtClean="0">
              <a:solidFill>
                <a:schemeClr val="tx1"/>
              </a:solidFill>
              <a:effectLst/>
              <a:latin typeface="+mn-lt"/>
              <a:ea typeface="+mn-ea"/>
              <a:cs typeface="+mn-cs"/>
              <a:hlinkClick r:id="rId3"/>
            </a:endParaRPr>
          </a:p>
          <a:p>
            <a:r>
              <a:rPr lang="en-US" sz="1200" u="sng" kern="1200" dirty="0" smtClean="0">
                <a:solidFill>
                  <a:schemeClr val="tx1"/>
                </a:solidFill>
                <a:effectLst/>
                <a:latin typeface="+mn-lt"/>
                <a:ea typeface="+mn-ea"/>
                <a:cs typeface="+mn-cs"/>
                <a:hlinkClick r:id="rId3"/>
              </a:rPr>
              <a:t>http://www.marisahomecare.com/2015/03/27/making-eldercare-a-part-of-the-work-culture/</a:t>
            </a:r>
            <a:r>
              <a:rPr lang="en-US" dirty="0" smtClean="0">
                <a:effectLst/>
              </a:rPr>
              <a:t> </a:t>
            </a:r>
          </a:p>
          <a:p>
            <a:r>
              <a:rPr lang="en-US" sz="1200" u="sng" kern="1200" dirty="0" smtClean="0">
                <a:solidFill>
                  <a:schemeClr val="tx1"/>
                </a:solidFill>
                <a:effectLst/>
                <a:latin typeface="+mn-lt"/>
                <a:ea typeface="+mn-ea"/>
                <a:cs typeface="+mn-cs"/>
                <a:hlinkClick r:id="rId4"/>
              </a:rPr>
              <a:t>http://www.aarp.org/content/dam/aarp/home-and-family/caregiving/ReAct/employer-resource-guide.pdf</a:t>
            </a:r>
            <a:r>
              <a:rPr lang="en-US" dirty="0" smtClean="0">
                <a:effectLst/>
              </a:rPr>
              <a:t> </a:t>
            </a:r>
          </a:p>
          <a:p>
            <a:endParaRPr lang="en-US"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November 2013</a:t>
            </a:r>
            <a:endParaRPr lang="en-US" dirty="0" smtClean="0"/>
          </a:p>
          <a:p>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12</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Retrieved from: </a:t>
            </a:r>
          </a:p>
          <a:p>
            <a:r>
              <a:rPr lang="en-US" dirty="0" smtClean="0"/>
              <a:t>https://www.uhctools.com/sfcg July 2015</a:t>
            </a:r>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13</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note that while the following case studies divide</a:t>
            </a:r>
            <a:r>
              <a:rPr lang="en-US" baseline="0" dirty="0" smtClean="0"/>
              <a:t> practices into three areas (support and information, financial, and flexibility), in practice these areas may overlap. For instance, many companies use outside providers to prove support and information services.</a:t>
            </a:r>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4</a:t>
            </a:fld>
            <a:endParaRPr lang="en-US" dirty="0"/>
          </a:p>
        </p:txBody>
      </p:sp>
    </p:spTree>
    <p:extLst>
      <p:ext uri="{BB962C8B-B14F-4D97-AF65-F5344CB8AC3E}">
        <p14:creationId xmlns:p14="http://schemas.microsoft.com/office/powerpoint/2010/main" val="1425880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 the Health Advocate program, </a:t>
            </a:r>
            <a:r>
              <a:rPr lang="en-US" sz="1200" kern="1200" dirty="0" smtClean="0">
                <a:solidFill>
                  <a:schemeClr val="tx1"/>
                </a:solidFill>
                <a:latin typeface="+mn-lt"/>
                <a:ea typeface="+mn-ea"/>
                <a:cs typeface="+mn-cs"/>
              </a:rPr>
              <a:t>parents and parents-in-law are able to access this service directly.</a:t>
            </a:r>
            <a:r>
              <a:rPr lang="en-US" sz="1200" kern="1200" baseline="0" dirty="0" smtClean="0">
                <a:solidFill>
                  <a:schemeClr val="tx1"/>
                </a:solidFill>
                <a:latin typeface="+mn-lt"/>
                <a:ea typeface="+mn-ea"/>
                <a:cs typeface="+mn-cs"/>
              </a:rPr>
              <a:t> </a:t>
            </a:r>
            <a:r>
              <a:rPr lang="en-US" dirty="0" smtClean="0"/>
              <a:t>CBS notes that</a:t>
            </a:r>
            <a:r>
              <a:rPr lang="en-US" sz="1200" kern="1200" baseline="0" dirty="0" smtClean="0">
                <a:solidFill>
                  <a:schemeClr val="tx1"/>
                </a:solidFill>
                <a:latin typeface="+mn-lt"/>
                <a:ea typeface="+mn-ea"/>
                <a:cs typeface="+mn-cs"/>
              </a:rPr>
              <a:t> w</a:t>
            </a:r>
            <a:r>
              <a:rPr lang="en-US" sz="1200" kern="1200" dirty="0" smtClean="0">
                <a:solidFill>
                  <a:schemeClr val="tx1"/>
                </a:solidFill>
                <a:latin typeface="+mn-lt"/>
                <a:ea typeface="+mn-ea"/>
                <a:cs typeface="+mn-cs"/>
              </a:rPr>
              <a:t>e hear great feedback about this because parents don’t want to burden their children, so they like that this program can be accessed directly.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Retrieved from: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http://capricorn.bc.edu/agingandwork/database/browse/case_study/24647</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D2FF6B-771B-6F46-9904-0946B4153290}" type="slidenum">
              <a:rPr lang="en-US" smtClean="0"/>
              <a:t>5</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Retrieved from:</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http://capricorn.bc.edu/agingandwork/database/browse/case_study/24598</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http://www.washingtonpost.com/local/aging-population-prompts-more-employers-to-offer-elder-care-benefits-to-workers/2014/11/16/25f9c8e6-6847-11e4-a31c-77759fc1eacc_story.html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smtClean="0"/>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D2FF6B-771B-6F46-9904-0946B4153290}" type="slidenum">
              <a:rPr lang="en-US" smtClean="0"/>
              <a:t>6</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Education about various aspects of caregiving via expert-led workshops</a:t>
            </a:r>
          </a:p>
          <a:p>
            <a:endParaRPr lang="en-US" sz="1200" u="sng" kern="1200" dirty="0" smtClean="0">
              <a:solidFill>
                <a:schemeClr val="tx1"/>
              </a:solidFill>
              <a:effectLst/>
              <a:latin typeface="+mn-lt"/>
              <a:ea typeface="+mn-ea"/>
              <a:cs typeface="+mn-cs"/>
              <a:hlinkClick r:id="rId3"/>
            </a:endParaRPr>
          </a:p>
          <a:p>
            <a:r>
              <a:rPr lang="en-US" sz="1200" u="sng" kern="1200" dirty="0" smtClean="0">
                <a:solidFill>
                  <a:schemeClr val="tx1"/>
                </a:solidFill>
                <a:effectLst/>
                <a:latin typeface="+mn-lt"/>
                <a:ea typeface="+mn-ea"/>
                <a:cs typeface="+mn-cs"/>
                <a:hlinkClick r:id="rId3"/>
              </a:rPr>
              <a:t>Long Term Care Insurance </a:t>
            </a:r>
            <a:r>
              <a:rPr lang="en-US" sz="1200" kern="1200" dirty="0" smtClean="0">
                <a:solidFill>
                  <a:schemeClr val="tx1"/>
                </a:solidFill>
                <a:effectLst/>
                <a:latin typeface="+mn-lt"/>
                <a:ea typeface="+mn-ea"/>
                <a:cs typeface="+mn-cs"/>
              </a:rPr>
              <a:t> Regular full-time or part-time employees scheduled to work 20 hours or more per week are eligible to apply for long-term care insurance under Emory’s group plan. Spouses and other family members of eligible employees are also eligible to take advantage of Emory’s group rates.</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hlinkClick r:id="rId4"/>
              </a:rPr>
              <a:t>Flexible Work Arrangements </a:t>
            </a:r>
            <a:r>
              <a:rPr lang="en-US" sz="1200" kern="1200" dirty="0" smtClean="0">
                <a:solidFill>
                  <a:schemeClr val="tx1"/>
                </a:solidFill>
                <a:effectLst/>
                <a:latin typeface="+mn-lt"/>
                <a:ea typeface="+mn-ea"/>
                <a:cs typeface="+mn-cs"/>
              </a:rPr>
              <a:t> Emory University provides resources, consultation and training to employees, managers, and departments interested in working flexibly. The Emory WorkLife Resource Center facilitates Flex Information Sessions for Managers every other month to introduce managers and HR representatives to the benefits of workplace flexibility and how to create a more flexible work environment for their staff.</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hlinkClick r:id="rId5"/>
              </a:rPr>
              <a:t>Caregiver Wellness </a:t>
            </a:r>
            <a:r>
              <a:rPr lang="en-US" sz="1200" kern="1200" dirty="0" smtClean="0">
                <a:solidFill>
                  <a:schemeClr val="tx1"/>
                </a:solidFill>
                <a:effectLst/>
                <a:latin typeface="+mn-lt"/>
                <a:ea typeface="+mn-ea"/>
                <a:cs typeface="+mn-cs"/>
              </a:rPr>
              <a:t> Emory’s Faculty Staff Assistance Program provides counseling, support, and health coaching to remind employee caregivers that to be most effective in the role of caring for someone they love is to remember to care for themselves first.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Retrieved</a:t>
            </a:r>
            <a:r>
              <a:rPr lang="en-US" baseline="0" dirty="0" smtClean="0"/>
              <a:t> from:</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http://www.worklife.emory.edu/adultcare/index.html</a:t>
            </a:r>
            <a:r>
              <a:rPr lang="en-US" dirty="0" smtClean="0">
                <a:effectLst/>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effectLst/>
              </a:rPr>
              <a:t>http://www.aarp.org/content/dam/aarp/home-and-family/caregiving/ReAct/employer-resource-guide.pdf</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http://www.washingtonpost.com/local/aging-population-prompts-more-employers-to-offer-elder-care-benefits-to-workers/2014/11/16/25f9c8e6-6847-11e4-a31c-77759fc1eacc_story.html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7</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The consultation service is unique in that it relies upon a licensed social worker that is housed at Fannie Mae, but is employed by Iona Senior Services, a nonprofit service agency. The social worker oversees the program and provides consultations directly </a:t>
            </a:r>
            <a:r>
              <a:rPr lang="en-US" sz="1200" dirty="0" smtClean="0">
                <a:solidFill>
                  <a:srgbClr val="FF0000"/>
                </a:solidFill>
              </a:rPr>
              <a:t>and </a:t>
            </a:r>
            <a:r>
              <a:rPr lang="en-US" sz="1200" dirty="0" smtClean="0"/>
              <a:t>is onsite at Fannie Mae every day.</a:t>
            </a:r>
            <a:r>
              <a:rPr lang="en-US" sz="1200" baseline="0" dirty="0" smtClean="0"/>
              <a:t>  </a:t>
            </a:r>
            <a:r>
              <a:rPr lang="en-US" sz="1200" dirty="0" smtClean="0"/>
              <a:t>As an employee of the independent agency, this professional has true independence and is able to avoid any competing demands or interests that may arise when the consulting professional is employed by the employer. Iona</a:t>
            </a:r>
            <a:r>
              <a:rPr lang="en-US" sz="1200" baseline="0" dirty="0" smtClean="0"/>
              <a:t> Senior Services owns the client files which assures confidentiality for employees.  Fannie Mae covers unlimited visits at no cost to the employee. Their model capitalizes on the “experts” at the local area on aging offices.  Although Fannie Mae has created a model where an Iona Senior Services social worker is on site at Fannie Mae, there are many different ways that organizations can have a relationship with their local areas on aging such as providing their phone number to employees or inviting them to provide informational seminars to employees. </a:t>
            </a:r>
            <a:endParaRPr lang="en-US" dirty="0" smtClean="0"/>
          </a:p>
          <a:p>
            <a:endParaRPr lang="en-US" dirty="0" smtClean="0"/>
          </a:p>
          <a:p>
            <a:r>
              <a:rPr lang="en-US" dirty="0" smtClean="0"/>
              <a:t>Retrieved from:</a:t>
            </a:r>
          </a:p>
          <a:p>
            <a:r>
              <a:rPr lang="en-US" dirty="0" smtClean="0"/>
              <a:t>http://www.aarp.org/react/info-09-2013/react-fanniemae-case-study.html</a:t>
            </a:r>
          </a:p>
          <a:p>
            <a:r>
              <a:rPr lang="en-US" dirty="0" smtClean="0"/>
              <a:t>http://www.caregiving.org/pdf/research/BestPracticesEldercareFINAL.pdf</a:t>
            </a:r>
          </a:p>
          <a:p>
            <a:r>
              <a:rPr lang="en-US" dirty="0" smtClean="0"/>
              <a:t>http://www.shrm.org/publications/hrmagazine/editorialcontent/pages/0500cov.aspx</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http://www.washingtonpost.com/local/aging-population-prompts-more-employers-to-offer-elder-care-benefits-to-workers/2014/11/16/25f9c8e6-6847-11e4-a31c-77759fc1eacc_story.html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http://www.fanniemae.com/portal/about-us/careers/we-offer.html</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40D2FF6B-771B-6F46-9904-0946B4153290}" type="slidenum">
              <a:rPr lang="en-US" smtClean="0"/>
              <a:t>8</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Respite care to provide time off for family caregivers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LifeWorks.com will provide a 24/7 resource to help IBMers manage adult and eldercare issues. The Lifeworks.com website will also be available to provide information and resources regarding parenting, child care, and relationships exclusively through the website. In addition to the on line resources, IBM employees have access to personalized, expert elder and adult care information and resources, including up to six free hours of professional care management services.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IBM employees in the U.S. eligible to receive LifeWorks services include active: Regular full-time employees; regular part-time employees; long-term supplementals; U.S. employees on international assignment outside the U.S.; non-U.S. employees while on international assignment in the U.S.; and spouses, partners or dependents of these employee categories.</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9</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Retrieved from: </a:t>
            </a:r>
          </a:p>
          <a:p>
            <a:r>
              <a:rPr lang="en-US" dirty="0" smtClean="0"/>
              <a:t>http://hopkinsworklife.org/family_support/index.html</a:t>
            </a:r>
          </a:p>
          <a:p>
            <a:r>
              <a:rPr lang="en-US" sz="1200" u="sng" kern="1200" dirty="0" smtClean="0">
                <a:solidFill>
                  <a:schemeClr val="tx1"/>
                </a:solidFill>
                <a:effectLst/>
                <a:latin typeface="+mn-lt"/>
                <a:ea typeface="+mn-ea"/>
                <a:cs typeface="+mn-cs"/>
                <a:hlinkClick r:id="rId3"/>
              </a:rPr>
              <a:t>http://hopkinsworklife.org/family_support/backup_care/backup-adults/</a:t>
            </a:r>
            <a:r>
              <a:rPr lang="en-US" dirty="0" smtClean="0">
                <a:effectLst/>
              </a:rPr>
              <a:t> </a:t>
            </a:r>
            <a:endParaRPr lang="en-US" dirty="0" smtClean="0"/>
          </a:p>
          <a:p>
            <a:r>
              <a:rPr lang="en-US" dirty="0" smtClean="0"/>
              <a:t>http://www.caregiving.org/pdf/research/BestPracticesEldercareFINAL.pdf</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http://www.washingtonpost.com/local/aging-population-prompts-more-employers-to-offer-elder-care-benefits-to-workers/2014/11/16/25f9c8e6-6847-11e4-a31c-77759fc1eacc_story.html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10</a:t>
            </a:fld>
            <a:endParaRPr lang="en-US" dirty="0"/>
          </a:p>
        </p:txBody>
      </p:sp>
    </p:spTree>
    <p:extLst>
      <p:ext uri="{BB962C8B-B14F-4D97-AF65-F5344CB8AC3E}">
        <p14:creationId xmlns:p14="http://schemas.microsoft.com/office/powerpoint/2010/main" val="388352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Organizational information</a:t>
            </a:r>
            <a:endParaRPr lang="en-US" sz="1200" kern="1200" dirty="0" smtClean="0">
              <a:solidFill>
                <a:schemeClr val="tx1"/>
              </a:solidFill>
              <a:effectLst/>
              <a:latin typeface="+mn-lt"/>
              <a:ea typeface="+mn-ea"/>
              <a:cs typeface="+mn-cs"/>
            </a:endParaRPr>
          </a:p>
          <a:p>
            <a:endParaRPr lang="en-US" sz="1200" i="1" kern="1200" dirty="0" smtClean="0">
              <a:solidFill>
                <a:schemeClr val="tx1"/>
              </a:solidFill>
              <a:effectLst/>
              <a:latin typeface="+mn-lt"/>
              <a:ea typeface="+mn-ea"/>
              <a:cs typeface="+mn-cs"/>
            </a:endParaRPr>
          </a:p>
          <a:p>
            <a:r>
              <a:rPr lang="en-US" sz="1200" i="0" kern="1200" dirty="0" smtClean="0">
                <a:solidFill>
                  <a:schemeClr val="tx1"/>
                </a:solidFill>
                <a:effectLst/>
                <a:latin typeface="+mn-lt"/>
                <a:ea typeface="+mn-ea"/>
                <a:cs typeface="+mn-cs"/>
              </a:rPr>
              <a:t>Industr</a:t>
            </a:r>
            <a:r>
              <a:rPr lang="en-US" sz="1200" i="1" kern="1200" dirty="0" smtClean="0">
                <a:solidFill>
                  <a:schemeClr val="tx1"/>
                </a:solidFill>
                <a:effectLst/>
                <a:latin typeface="+mn-lt"/>
                <a:ea typeface="+mn-ea"/>
                <a:cs typeface="+mn-cs"/>
              </a:rPr>
              <a:t>y</a:t>
            </a:r>
            <a:r>
              <a:rPr lang="en-US" sz="1200" b="1"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Manufacturing</a:t>
            </a:r>
          </a:p>
          <a:p>
            <a:r>
              <a:rPr lang="en-US" sz="1200" i="0" kern="1200" dirty="0" smtClean="0">
                <a:solidFill>
                  <a:schemeClr val="tx1"/>
                </a:solidFill>
                <a:effectLst/>
                <a:latin typeface="+mn-lt"/>
                <a:ea typeface="+mn-ea"/>
                <a:cs typeface="+mn-cs"/>
              </a:rPr>
              <a:t>Profit Status</a:t>
            </a:r>
            <a:r>
              <a:rPr lang="en-US" sz="1200" b="1"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Public</a:t>
            </a:r>
          </a:p>
          <a:p>
            <a:r>
              <a:rPr lang="en-US" sz="1200" i="0" kern="1200" dirty="0" smtClean="0">
                <a:solidFill>
                  <a:schemeClr val="tx1"/>
                </a:solidFill>
                <a:effectLst/>
                <a:latin typeface="+mn-lt"/>
                <a:ea typeface="+mn-ea"/>
                <a:cs typeface="+mn-cs"/>
              </a:rPr>
              <a:t>Region</a:t>
            </a:r>
            <a:r>
              <a:rPr lang="en-US" sz="1200" b="1"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Multi-national</a:t>
            </a:r>
          </a:p>
          <a:p>
            <a:r>
              <a:rPr lang="en-US" sz="1200" i="1" kern="1200" dirty="0" smtClean="0">
                <a:solidFill>
                  <a:schemeClr val="tx1"/>
                </a:solidFill>
                <a:effectLst/>
                <a:latin typeface="+mn-lt"/>
                <a:ea typeface="+mn-ea"/>
                <a:cs typeface="+mn-cs"/>
              </a:rPr>
              <a:t>Workforce Size</a:t>
            </a:r>
            <a:r>
              <a:rPr lang="en-US" sz="1200" b="1"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43,000 working in 35 countries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Practice families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Dependent care, Diversity initiatives</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Business drivers</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 Family Caregivers Network is </a:t>
            </a:r>
            <a:r>
              <a:rPr lang="en-US" sz="1200" kern="1200" dirty="0" smtClean="0">
                <a:solidFill>
                  <a:schemeClr val="tx1"/>
                </a:solidFill>
                <a:effectLst/>
                <a:latin typeface="+mn-lt"/>
                <a:ea typeface="+mn-ea"/>
                <a:cs typeface="+mn-cs"/>
              </a:rPr>
              <a:t>one of many Employee Resource Groups supported by the company as one of its diversity initiatives. The business drivers for Kimberly-Clark’s diversity programs include:</a:t>
            </a:r>
          </a:p>
          <a:p>
            <a:r>
              <a:rPr lang="en-US" sz="1200" kern="1200" dirty="0" smtClean="0">
                <a:solidFill>
                  <a:schemeClr val="tx1"/>
                </a:solidFill>
                <a:effectLst/>
                <a:latin typeface="+mn-lt"/>
                <a:ea typeface="+mn-ea"/>
                <a:cs typeface="+mn-cs"/>
              </a:rPr>
              <a:t>1. Building a more diverse and inclusive global organization.</a:t>
            </a:r>
          </a:p>
          <a:p>
            <a:r>
              <a:rPr lang="en-US" sz="1200" kern="1200" dirty="0" smtClean="0">
                <a:solidFill>
                  <a:schemeClr val="tx1"/>
                </a:solidFill>
                <a:effectLst/>
                <a:latin typeface="+mn-lt"/>
                <a:ea typeface="+mn-ea"/>
                <a:cs typeface="+mn-cs"/>
              </a:rPr>
              <a:t>2. Recognizing that talent and skills are not defined by race, color, religion, sex/gender, age, sexual orientation, national origin, disability, gender identity, genetic information, veteran status, education, or background.</a:t>
            </a:r>
          </a:p>
          <a:p>
            <a:endParaRPr lang="en-US" dirty="0" smtClean="0"/>
          </a:p>
          <a:p>
            <a:r>
              <a:rPr lang="en-US" sz="1200" b="1" kern="1200" dirty="0" smtClean="0">
                <a:solidFill>
                  <a:schemeClr val="tx1"/>
                </a:solidFill>
                <a:effectLst/>
                <a:latin typeface="+mn-lt"/>
                <a:ea typeface="+mn-ea"/>
                <a:cs typeface="+mn-cs"/>
              </a:rPr>
              <a:t>Response implemented</a:t>
            </a:r>
            <a:endParaRPr lang="en-US" sz="1200" kern="1200" dirty="0" smtClean="0">
              <a:solidFill>
                <a:schemeClr val="tx1"/>
              </a:solidFill>
              <a:effectLst/>
              <a:latin typeface="+mn-lt"/>
              <a:ea typeface="+mn-ea"/>
              <a:cs typeface="+mn-cs"/>
            </a:endParaRPr>
          </a:p>
          <a:p>
            <a:endParaRPr lang="en-US" sz="1200"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Goals &amp; Objectives</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goals of the </a:t>
            </a:r>
            <a:r>
              <a:rPr lang="en-US" sz="1200" b="0" i="0" kern="1200" dirty="0" smtClean="0">
                <a:solidFill>
                  <a:schemeClr val="tx1"/>
                </a:solidFill>
                <a:effectLst/>
                <a:latin typeface="+mn-lt"/>
                <a:ea typeface="+mn-ea"/>
                <a:cs typeface="+mn-cs"/>
              </a:rPr>
              <a:t>Family Caregivers Network </a:t>
            </a:r>
            <a:r>
              <a:rPr lang="en-US" sz="1200" kern="1200" dirty="0" smtClean="0">
                <a:solidFill>
                  <a:schemeClr val="tx1"/>
                </a:solidFill>
                <a:effectLst/>
                <a:latin typeface="+mn-lt"/>
                <a:ea typeface="+mn-ea"/>
                <a:cs typeface="+mn-cs"/>
              </a:rPr>
              <a:t>are to</a:t>
            </a:r>
            <a:r>
              <a:rPr lang="en-US" sz="1200" i="1"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Support the informational needs of family caregivers.</a:t>
            </a:r>
          </a:p>
          <a:p>
            <a:pPr lvl="0"/>
            <a:r>
              <a:rPr lang="en-US" sz="1200" kern="1200" dirty="0" smtClean="0">
                <a:solidFill>
                  <a:schemeClr val="tx1"/>
                </a:solidFill>
                <a:effectLst/>
                <a:latin typeface="+mn-lt"/>
                <a:ea typeface="+mn-ea"/>
                <a:cs typeface="+mn-cs"/>
              </a:rPr>
              <a:t>Increase awareness on the part of managers about employees with caregiving responsibilities.</a:t>
            </a: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Project Highlights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part of its diversity initiatives, Kimberly-Clark encourages employees to form groups reflecting the needs and concerns of its diverse workforce. Employee Diversity Networks, now called Employee Resource Groups began more than 20 years ago. Groups are started by an individual employee or group to connect with others who share a common interest. Groups vary between regional locations of the company. The </a:t>
            </a:r>
            <a:r>
              <a:rPr lang="en-US" sz="1200" b="0" i="0" kern="1200" dirty="0" smtClean="0">
                <a:solidFill>
                  <a:schemeClr val="tx1"/>
                </a:solidFill>
                <a:effectLst/>
                <a:latin typeface="+mn-lt"/>
                <a:ea typeface="+mn-ea"/>
                <a:cs typeface="+mn-cs"/>
              </a:rPr>
              <a:t>Family Caregivers Network </a:t>
            </a:r>
            <a:r>
              <a:rPr lang="en-US" sz="1200" kern="1200" dirty="0" smtClean="0">
                <a:solidFill>
                  <a:schemeClr val="tx1"/>
                </a:solidFill>
                <a:effectLst/>
                <a:latin typeface="+mn-lt"/>
                <a:ea typeface="+mn-ea"/>
                <a:cs typeface="+mn-cs"/>
              </a:rPr>
              <a:t>was initiated by one employee who had elder caregiving issues and wanted to connect with colleagues with similar concerns.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Employee Resource Groups elect their own leadership. Employees who spend time on the </a:t>
            </a:r>
            <a:r>
              <a:rPr lang="en-US" sz="1200" b="0" i="0" kern="1200" dirty="0" smtClean="0">
                <a:solidFill>
                  <a:schemeClr val="tx1"/>
                </a:solidFill>
                <a:effectLst/>
                <a:latin typeface="+mn-lt"/>
                <a:ea typeface="+mn-ea"/>
                <a:cs typeface="+mn-cs"/>
              </a:rPr>
              <a:t>Family Caregivers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Network </a:t>
            </a:r>
            <a:r>
              <a:rPr lang="en-US" sz="1200" kern="1200" dirty="0" smtClean="0">
                <a:solidFill>
                  <a:schemeClr val="tx1"/>
                </a:solidFill>
                <a:effectLst/>
                <a:latin typeface="+mn-lt"/>
                <a:ea typeface="+mn-ea"/>
                <a:cs typeface="+mn-cs"/>
              </a:rPr>
              <a:t>are accountable for all their regular job responsibilities. Time used for managing the network or other network-related activities must be made up. Although many of the group members are hourly workers, the leadership of the </a:t>
            </a:r>
            <a:r>
              <a:rPr lang="en-US" sz="1200" b="0" i="0" kern="1200" dirty="0" smtClean="0">
                <a:solidFill>
                  <a:schemeClr val="tx1"/>
                </a:solidFill>
                <a:effectLst/>
                <a:latin typeface="+mn-lt"/>
                <a:ea typeface="+mn-ea"/>
                <a:cs typeface="+mn-cs"/>
              </a:rPr>
              <a:t>Family Caregivers Network </a:t>
            </a:r>
            <a:r>
              <a:rPr lang="en-US" sz="1200" kern="1200" dirty="0" smtClean="0">
                <a:solidFill>
                  <a:schemeClr val="tx1"/>
                </a:solidFill>
                <a:effectLst/>
                <a:latin typeface="+mn-lt"/>
                <a:ea typeface="+mn-ea"/>
                <a:cs typeface="+mn-cs"/>
              </a:rPr>
              <a:t>is primarily comprised of salaried employees who have the flexibility to do the work necessary to maintain the network.</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Outcomes</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Although no formal evaluation of </a:t>
            </a:r>
            <a:r>
              <a:rPr lang="en-US" sz="1200" b="0" i="0" kern="1200" dirty="0" smtClean="0">
                <a:solidFill>
                  <a:schemeClr val="tx1"/>
                </a:solidFill>
                <a:effectLst/>
                <a:latin typeface="+mn-lt"/>
                <a:ea typeface="+mn-ea"/>
                <a:cs typeface="+mn-cs"/>
              </a:rPr>
              <a:t>the Family Caregivers Network </a:t>
            </a:r>
            <a:r>
              <a:rPr lang="en-US" sz="1200" kern="1200" dirty="0" smtClean="0">
                <a:solidFill>
                  <a:schemeClr val="tx1"/>
                </a:solidFill>
                <a:effectLst/>
                <a:latin typeface="+mn-lt"/>
                <a:ea typeface="+mn-ea"/>
                <a:cs typeface="+mn-cs"/>
              </a:rPr>
              <a:t>has been conducted, some indicators of its effectiveness in reaching employees with caregiving needs include:</a:t>
            </a:r>
          </a:p>
          <a:p>
            <a:r>
              <a:rPr lang="en-US" sz="1200" kern="1200" dirty="0" smtClean="0">
                <a:solidFill>
                  <a:schemeClr val="tx1"/>
                </a:solidFill>
                <a:effectLst/>
                <a:latin typeface="+mn-lt"/>
                <a:ea typeface="+mn-ea"/>
                <a:cs typeface="+mn-cs"/>
              </a:rPr>
              <a:t>Approximately 2500 employees are on the FCN email distribution list (as of 2015).</a:t>
            </a:r>
          </a:p>
          <a:p>
            <a:r>
              <a:rPr lang="en-US" sz="1200" kern="1200" dirty="0" smtClean="0">
                <a:solidFill>
                  <a:schemeClr val="tx1"/>
                </a:solidFill>
                <a:effectLst/>
                <a:latin typeface="+mn-lt"/>
                <a:ea typeface="+mn-ea"/>
                <a:cs typeface="+mn-cs"/>
              </a:rPr>
              <a:t> Attendance at forums ranges from 20 to 80 people.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Perceived benefits to the employer include:</a:t>
            </a:r>
          </a:p>
          <a:p>
            <a:r>
              <a:rPr lang="en-US" sz="1200" kern="1200" dirty="0" smtClean="0">
                <a:solidFill>
                  <a:schemeClr val="tx1"/>
                </a:solidFill>
                <a:effectLst/>
                <a:latin typeface="+mn-lt"/>
                <a:ea typeface="+mn-ea"/>
                <a:cs typeface="+mn-cs"/>
              </a:rPr>
              <a:t>Enhanced employee retention, satisfaction, and employees</a:t>
            </a:r>
            <a:r>
              <a:rPr lang="en-US" sz="1200" kern="1200" baseline="0" dirty="0" smtClean="0">
                <a:solidFill>
                  <a:schemeClr val="tx1"/>
                </a:solidFill>
                <a:effectLst/>
                <a:latin typeface="+mn-lt"/>
                <a:ea typeface="+mn-ea"/>
                <a:cs typeface="+mn-cs"/>
              </a:rPr>
              <a:t> able</a:t>
            </a:r>
            <a:r>
              <a:rPr lang="en-US" sz="1200" kern="1200" dirty="0" smtClean="0">
                <a:solidFill>
                  <a:schemeClr val="tx1"/>
                </a:solidFill>
                <a:effectLst/>
                <a:latin typeface="+mn-lt"/>
                <a:ea typeface="+mn-ea"/>
                <a:cs typeface="+mn-cs"/>
              </a:rPr>
              <a:t> to effectively balance work and caregiving. An improved approach to managing employees with caregiving responsibilities.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Brand and customer teams for the Depend product lines have benefitted from access to subject matter experts for assistance in the development of caregiver programs for consumers and customers.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Resources needed</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small budget was provided by Kimberly-Clark for the group to use in developing the forums, securing needed informational products, and traveling to aging conferences.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a:t>
            </a:r>
            <a:r>
              <a:rPr lang="en-US" sz="1200" b="0" i="0" kern="1200" dirty="0" smtClean="0">
                <a:solidFill>
                  <a:schemeClr val="tx1"/>
                </a:solidFill>
                <a:effectLst/>
                <a:latin typeface="+mn-lt"/>
                <a:ea typeface="+mn-ea"/>
                <a:cs typeface="+mn-cs"/>
              </a:rPr>
              <a:t>Family Caregivers Network </a:t>
            </a:r>
            <a:r>
              <a:rPr lang="en-US" sz="1200" kern="1200" dirty="0" smtClean="0">
                <a:solidFill>
                  <a:schemeClr val="tx1"/>
                </a:solidFill>
                <a:effectLst/>
                <a:latin typeface="+mn-lt"/>
                <a:ea typeface="+mn-ea"/>
                <a:cs typeface="+mn-cs"/>
              </a:rPr>
              <a:t>has established partnerships with other organizations to provide additional resources and access to professional subject experts. These include the Caregiver Action Network, the Donald W. Reynolds Institute on Aging at the University of Arkansas for Medical Sciences, and area county Aging and Disability Resource Centers. Kimberly-Clark’s Employee Assistance Provider, Achieved Solutions, also provides resources and support.</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Age feature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Membership in the </a:t>
            </a:r>
            <a:r>
              <a:rPr lang="en-US" sz="1200" b="0" i="0" kern="1200" dirty="0" smtClean="0">
                <a:solidFill>
                  <a:schemeClr val="tx1"/>
                </a:solidFill>
                <a:effectLst/>
                <a:latin typeface="+mn-lt"/>
                <a:ea typeface="+mn-ea"/>
                <a:cs typeface="+mn-cs"/>
              </a:rPr>
              <a:t>Family Caregivers Network </a:t>
            </a:r>
            <a:r>
              <a:rPr lang="en-US" sz="1200" kern="1200" dirty="0" smtClean="0">
                <a:solidFill>
                  <a:schemeClr val="tx1"/>
                </a:solidFill>
                <a:effectLst/>
                <a:latin typeface="+mn-lt"/>
                <a:ea typeface="+mn-ea"/>
                <a:cs typeface="+mn-cs"/>
              </a:rPr>
              <a:t>is open to employees of any age with eldercare responsibilities or who have an interest in understanding the needs of employees who are caring for an older family member, such as managers or those involved in product development and marketing of Kimberly-Clark products.</a:t>
            </a:r>
          </a:p>
          <a:p>
            <a:endParaRPr lang="en-US" dirty="0" smtClean="0"/>
          </a:p>
          <a:p>
            <a:endParaRPr lang="en-US" dirty="0" smtClean="0"/>
          </a:p>
          <a:p>
            <a:r>
              <a:rPr lang="en-US" dirty="0" smtClean="0"/>
              <a:t>Retrieved from:</a:t>
            </a:r>
          </a:p>
          <a:p>
            <a:r>
              <a:rPr lang="en-US" dirty="0" smtClean="0"/>
              <a:t>http://capricorn.bc.edu/agingandwork/database/browse/case_study/25117</a:t>
            </a:r>
          </a:p>
          <a:p>
            <a:r>
              <a:rPr lang="en-US" dirty="0" smtClean="0"/>
              <a:t>http://www.careersatkc.com/culture-and-value/north-america.aspx</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http://www.lifebenefits.com/lb/pdfs/F62382-32.pdf</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Last verified/updated</a:t>
            </a:r>
            <a:r>
              <a:rPr lang="en-US" baseline="0" dirty="0" smtClean="0"/>
              <a:t> July 2015</a:t>
            </a:r>
            <a:endParaRPr lang="en-US" dirty="0" smtClean="0"/>
          </a:p>
          <a:p>
            <a:endParaRPr lang="en-US" dirty="0"/>
          </a:p>
        </p:txBody>
      </p:sp>
      <p:sp>
        <p:nvSpPr>
          <p:cNvPr id="4" name="Slide Number Placeholder 3"/>
          <p:cNvSpPr>
            <a:spLocks noGrp="1"/>
          </p:cNvSpPr>
          <p:nvPr>
            <p:ph type="sldNum" sz="quarter" idx="10"/>
          </p:nvPr>
        </p:nvSpPr>
        <p:spPr/>
        <p:txBody>
          <a:bodyPr/>
          <a:lstStyle/>
          <a:p>
            <a:fld id="{40D2FF6B-771B-6F46-9904-0946B4153290}" type="slidenum">
              <a:rPr lang="en-US" smtClean="0"/>
              <a:t>11</a:t>
            </a:fld>
            <a:endParaRPr lang="en-US" dirty="0"/>
          </a:p>
        </p:txBody>
      </p:sp>
    </p:spTree>
    <p:extLst>
      <p:ext uri="{BB962C8B-B14F-4D97-AF65-F5344CB8AC3E}">
        <p14:creationId xmlns:p14="http://schemas.microsoft.com/office/powerpoint/2010/main" val="388352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759779-AD17-B349-A151-96A163C71106}"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55078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59779-AD17-B349-A151-96A163C71106}"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4183655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59779-AD17-B349-A151-96A163C71106}"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1249176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4B4008-E1BD-4BF6-8F11-1B958515FACA}"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3630085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4B4008-E1BD-4BF6-8F11-1B958515FACA}"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1707637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4B4008-E1BD-4BF6-8F11-1B958515FACA}"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1273073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4B4008-E1BD-4BF6-8F11-1B958515FACA}"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921050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4B4008-E1BD-4BF6-8F11-1B958515FACA}" type="datetimeFigureOut">
              <a:rPr lang="en-US" smtClean="0"/>
              <a:t>9/17/15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144456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4B4008-E1BD-4BF6-8F11-1B958515FACA}" type="datetimeFigureOut">
              <a:rPr lang="en-US" smtClean="0"/>
              <a:t>9/17/15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7103321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B4008-E1BD-4BF6-8F11-1B958515FACA}" type="datetimeFigureOut">
              <a:rPr lang="en-US" smtClean="0"/>
              <a:t>9/17/15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38802620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4B4008-E1BD-4BF6-8F11-1B958515FACA}"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316380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59779-AD17-B349-A151-96A163C71106}"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21827122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4B4008-E1BD-4BF6-8F11-1B958515FACA}"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965191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4B4008-E1BD-4BF6-8F11-1B958515FACA}"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23793232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4B4008-E1BD-4BF6-8F11-1B958515FACA}"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1348723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4B4008-E1BD-4BF6-8F11-1B958515FACA}" type="datetimeFigureOut">
              <a:rPr lang="en-US" smtClean="0"/>
              <a:t>9/17/15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06792-E0CE-456D-936D-0B8FE1AA28CB}" type="slidenum">
              <a:rPr lang="en-US" smtClean="0"/>
              <a:t>‹#›</a:t>
            </a:fld>
            <a:endParaRPr lang="en-US" dirty="0"/>
          </a:p>
        </p:txBody>
      </p:sp>
    </p:spTree>
    <p:extLst>
      <p:ext uri="{BB962C8B-B14F-4D97-AF65-F5344CB8AC3E}">
        <p14:creationId xmlns:p14="http://schemas.microsoft.com/office/powerpoint/2010/main" val="3779126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759779-AD17-B349-A151-96A163C71106}" type="datetimeFigureOut">
              <a:rPr lang="en-US" smtClean="0"/>
              <a:t>9/17/15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89647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759779-AD17-B349-A151-96A163C71106}"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1688806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759779-AD17-B349-A151-96A163C71106}" type="datetimeFigureOut">
              <a:rPr lang="en-US" smtClean="0"/>
              <a:t>9/17/15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201239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759779-AD17-B349-A151-96A163C71106}" type="datetimeFigureOut">
              <a:rPr lang="en-US" smtClean="0"/>
              <a:t>9/17/15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1408310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9779-AD17-B349-A151-96A163C71106}" type="datetimeFigureOut">
              <a:rPr lang="en-US" smtClean="0"/>
              <a:t>9/17/15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140204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759779-AD17-B349-A151-96A163C71106}"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4029480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759779-AD17-B349-A151-96A163C71106}" type="datetimeFigureOut">
              <a:rPr lang="en-US" smtClean="0"/>
              <a:t>9/17/15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87B48A-8045-E14A-B233-C430F6ECC690}" type="slidenum">
              <a:rPr lang="en-US" smtClean="0"/>
              <a:t>‹#›</a:t>
            </a:fld>
            <a:endParaRPr lang="en-US" dirty="0"/>
          </a:p>
        </p:txBody>
      </p:sp>
    </p:spTree>
    <p:extLst>
      <p:ext uri="{BB962C8B-B14F-4D97-AF65-F5344CB8AC3E}">
        <p14:creationId xmlns:p14="http://schemas.microsoft.com/office/powerpoint/2010/main" val="30915166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59779-AD17-B349-A151-96A163C71106}" type="datetimeFigureOut">
              <a:rPr lang="en-US" smtClean="0"/>
              <a:t>9/17/15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7B48A-8045-E14A-B233-C430F6ECC690}" type="slidenum">
              <a:rPr lang="en-US" smtClean="0"/>
              <a:t>‹#›</a:t>
            </a:fld>
            <a:endParaRPr lang="en-US" dirty="0"/>
          </a:p>
        </p:txBody>
      </p:sp>
    </p:spTree>
    <p:extLst>
      <p:ext uri="{BB962C8B-B14F-4D97-AF65-F5344CB8AC3E}">
        <p14:creationId xmlns:p14="http://schemas.microsoft.com/office/powerpoint/2010/main" val="3721863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B4008-E1BD-4BF6-8F11-1B958515FACA}" type="datetimeFigureOut">
              <a:rPr lang="en-US" smtClean="0"/>
              <a:t>9/17/15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06792-E0CE-456D-936D-0B8FE1AA28CB}" type="slidenum">
              <a:rPr lang="en-US" smtClean="0"/>
              <a:t>‹#›</a:t>
            </a:fld>
            <a:endParaRPr lang="en-US" dirty="0"/>
          </a:p>
        </p:txBody>
      </p:sp>
    </p:spTree>
    <p:extLst>
      <p:ext uri="{BB962C8B-B14F-4D97-AF65-F5344CB8AC3E}">
        <p14:creationId xmlns:p14="http://schemas.microsoft.com/office/powerpoint/2010/main" val="3380488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comments" Target="../comments/comment3.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comments" Target="../comments/comment4.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comments" Target="../comments/comment5.xm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comments" Target="../comments/comment1.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comments" Target="../comments/comment2.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rgbClr val="8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838200" y="3048000"/>
            <a:ext cx="6553200" cy="769441"/>
          </a:xfrm>
          <a:prstGeom prst="rect">
            <a:avLst/>
          </a:prstGeom>
        </p:spPr>
        <p:txBody>
          <a:bodyPr wrap="square">
            <a:spAutoFit/>
          </a:bodyPr>
          <a:lstStyle/>
          <a:p>
            <a:r>
              <a:rPr lang="en-US" sz="2200" b="1" i="1" dirty="0" smtClean="0">
                <a:solidFill>
                  <a:schemeClr val="bg1"/>
                </a:solidFill>
                <a:latin typeface="Arial"/>
                <a:cs typeface="Arial"/>
              </a:rPr>
              <a:t>Useful examples of policies &amp; programs that support working caregivers</a:t>
            </a:r>
            <a:endParaRPr lang="en-US" sz="2200" b="1" i="1" dirty="0">
              <a:solidFill>
                <a:schemeClr val="bg1"/>
              </a:solidFill>
              <a:latin typeface="Arial"/>
              <a:cs typeface="Arial"/>
            </a:endParaRPr>
          </a:p>
        </p:txBody>
      </p:sp>
      <p:sp>
        <p:nvSpPr>
          <p:cNvPr id="8" name="TextBox 7"/>
          <p:cNvSpPr txBox="1"/>
          <p:nvPr/>
        </p:nvSpPr>
        <p:spPr>
          <a:xfrm>
            <a:off x="838200" y="1371600"/>
            <a:ext cx="7543800" cy="646331"/>
          </a:xfrm>
          <a:prstGeom prst="rect">
            <a:avLst/>
          </a:prstGeom>
          <a:noFill/>
        </p:spPr>
        <p:txBody>
          <a:bodyPr wrap="square" rtlCol="0">
            <a:spAutoFit/>
          </a:bodyPr>
          <a:lstStyle/>
          <a:p>
            <a:r>
              <a:rPr lang="en-US" sz="3600" b="1" cap="all" dirty="0" smtClean="0">
                <a:solidFill>
                  <a:schemeClr val="bg1"/>
                </a:solidFill>
                <a:latin typeface="Arial"/>
                <a:ea typeface="Calibri"/>
                <a:cs typeface="Arial"/>
              </a:rPr>
              <a:t>WHAT ARE OTHERS DOING?</a:t>
            </a:r>
            <a:endParaRPr lang="en-US" sz="3600" b="1" dirty="0">
              <a:solidFill>
                <a:schemeClr val="bg1"/>
              </a:solidFill>
              <a:latin typeface="Arial"/>
              <a:cs typeface="Arial"/>
            </a:endParaRPr>
          </a:p>
        </p:txBody>
      </p:sp>
    </p:spTree>
    <p:extLst>
      <p:ext uri="{BB962C8B-B14F-4D97-AF65-F5344CB8AC3E}">
        <p14:creationId xmlns:p14="http://schemas.microsoft.com/office/powerpoint/2010/main" val="29509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76090"/>
            <a:ext cx="8229600" cy="1572375"/>
          </a:xfrm>
        </p:spPr>
        <p:txBody>
          <a:bodyPr>
            <a:noAutofit/>
          </a:bodyPr>
          <a:lstStyle/>
          <a:p>
            <a:pPr marL="0" indent="0">
              <a:lnSpc>
                <a:spcPct val="90000"/>
              </a:lnSpc>
              <a:buNone/>
            </a:pPr>
            <a:r>
              <a:rPr lang="en-US" sz="1600" dirty="0">
                <a:solidFill>
                  <a:srgbClr val="376092"/>
                </a:solidFill>
                <a:latin typeface="Arial"/>
                <a:cs typeface="Arial"/>
              </a:rPr>
              <a:t>John Hopkins provides employees with multiple caregiving resources and supports to facilitate informed decisions and reduce impacts at home and work of caregiving responsibilities.</a:t>
            </a:r>
          </a:p>
          <a:p>
            <a:pPr marL="0" indent="0">
              <a:lnSpc>
                <a:spcPct val="90000"/>
              </a:lnSpc>
              <a:buNone/>
            </a:pPr>
            <a:endParaRPr lang="en-US" sz="1200" dirty="0" smtClean="0">
              <a:solidFill>
                <a:srgbClr val="376092"/>
              </a:solidFill>
              <a:latin typeface="Arial"/>
              <a:cs typeface="Arial"/>
            </a:endParaRPr>
          </a:p>
          <a:p>
            <a:pPr marL="0" indent="0">
              <a:lnSpc>
                <a:spcPct val="90000"/>
              </a:lnSpc>
              <a:buNone/>
            </a:pPr>
            <a:r>
              <a:rPr lang="en-US" sz="1600" dirty="0" smtClean="0">
                <a:solidFill>
                  <a:srgbClr val="376092"/>
                </a:solidFill>
                <a:latin typeface="Arial"/>
                <a:cs typeface="Arial"/>
              </a:rPr>
              <a:t>Elements</a:t>
            </a:r>
            <a:r>
              <a:rPr lang="en-US" sz="1600" dirty="0">
                <a:solidFill>
                  <a:srgbClr val="376092"/>
                </a:solidFill>
                <a:latin typeface="Arial"/>
                <a:cs typeface="Arial"/>
              </a:rPr>
              <a:t>:</a:t>
            </a:r>
          </a:p>
        </p:txBody>
      </p:sp>
      <p:sp>
        <p:nvSpPr>
          <p:cNvPr id="7" name="TextBox 6"/>
          <p:cNvSpPr txBox="1"/>
          <p:nvPr/>
        </p:nvSpPr>
        <p:spPr>
          <a:xfrm>
            <a:off x="2427112" y="2330537"/>
            <a:ext cx="6183488" cy="2185214"/>
          </a:xfrm>
          <a:prstGeom prst="rect">
            <a:avLst/>
          </a:prstGeom>
          <a:noFill/>
          <a:ln w="9525">
            <a:solidFill>
              <a:srgbClr val="FFFFFF"/>
            </a:solidFill>
          </a:ln>
        </p:spPr>
        <p:txBody>
          <a:bodyPr wrap="square" rtlCol="0">
            <a:spAutoFit/>
          </a:bodyPr>
          <a:lstStyle/>
          <a:p>
            <a:pPr marL="285750" indent="-285750">
              <a:buFont typeface="Arial" panose="020B0604020202020204" pitchFamily="34" charset="0"/>
              <a:buChar char="•"/>
            </a:pPr>
            <a:r>
              <a:rPr lang="en-US" sz="1600" dirty="0" smtClean="0">
                <a:solidFill>
                  <a:srgbClr val="7F7F7F"/>
                </a:solidFill>
                <a:latin typeface="Arial"/>
                <a:cs typeface="Arial"/>
              </a:rPr>
              <a:t>A wide range of caregiving-related information is included on the organization’s website, including information about </a:t>
            </a:r>
            <a:r>
              <a:rPr lang="en-US" sz="1600" b="1" dirty="0" smtClean="0">
                <a:solidFill>
                  <a:srgbClr val="7F7F7F"/>
                </a:solidFill>
                <a:latin typeface="Arial"/>
                <a:cs typeface="Arial"/>
              </a:rPr>
              <a:t>housing options</a:t>
            </a:r>
            <a:r>
              <a:rPr lang="en-US" sz="1600" dirty="0" smtClean="0">
                <a:solidFill>
                  <a:srgbClr val="7F7F7F"/>
                </a:solidFill>
                <a:latin typeface="Arial"/>
                <a:cs typeface="Arial"/>
              </a:rPr>
              <a:t> and </a:t>
            </a:r>
            <a:r>
              <a:rPr lang="en-US" sz="1600" b="1" dirty="0" smtClean="0">
                <a:solidFill>
                  <a:srgbClr val="7F7F7F"/>
                </a:solidFill>
                <a:latin typeface="Arial"/>
                <a:cs typeface="Arial"/>
              </a:rPr>
              <a:t>caregiving and health resources</a:t>
            </a:r>
            <a:r>
              <a:rPr lang="en-US" sz="1600" dirty="0" smtClean="0">
                <a:solidFill>
                  <a:srgbClr val="7F7F7F"/>
                </a:solidFill>
                <a:latin typeface="Arial"/>
                <a:cs typeface="Arial"/>
              </a:rPr>
              <a:t>.</a:t>
            </a:r>
          </a:p>
          <a:p>
            <a:pPr marL="285750" indent="-285750">
              <a:buFont typeface="Arial" panose="020B0604020202020204" pitchFamily="34" charset="0"/>
              <a:buChar char="•"/>
            </a:pPr>
            <a:endParaRPr lang="en-US" sz="400" dirty="0" smtClean="0">
              <a:solidFill>
                <a:srgbClr val="7F7F7F"/>
              </a:solidFill>
              <a:latin typeface="Arial"/>
              <a:cs typeface="Arial"/>
            </a:endParaRPr>
          </a:p>
          <a:p>
            <a:pPr marL="285750" indent="-285750">
              <a:buFont typeface="Arial" panose="020B0604020202020204" pitchFamily="34" charset="0"/>
              <a:buChar char="•"/>
            </a:pPr>
            <a:r>
              <a:rPr lang="en-US" sz="1600" b="1" dirty="0" smtClean="0">
                <a:solidFill>
                  <a:srgbClr val="7F7F7F"/>
                </a:solidFill>
                <a:latin typeface="Arial"/>
                <a:cs typeface="Arial"/>
              </a:rPr>
              <a:t>Workshops</a:t>
            </a:r>
            <a:r>
              <a:rPr lang="en-US" sz="1600" dirty="0" smtClean="0">
                <a:solidFill>
                  <a:srgbClr val="7F7F7F"/>
                </a:solidFill>
                <a:latin typeface="Arial"/>
                <a:cs typeface="Arial"/>
              </a:rPr>
              <a:t> on issues related to caregiving, such as Senior Housing and Understanding Medicare, are available to </a:t>
            </a:r>
            <a:r>
              <a:rPr lang="en-US" sz="1600" dirty="0" smtClean="0">
                <a:solidFill>
                  <a:srgbClr val="7F7F7F"/>
                </a:solidFill>
                <a:latin typeface="Arial"/>
                <a:cs typeface="Arial"/>
              </a:rPr>
              <a:t>employees.</a:t>
            </a:r>
            <a:endParaRPr lang="en-US" sz="1600" dirty="0" smtClean="0">
              <a:solidFill>
                <a:srgbClr val="7F7F7F"/>
              </a:solidFill>
              <a:latin typeface="Arial"/>
              <a:cs typeface="Arial"/>
            </a:endParaRPr>
          </a:p>
          <a:p>
            <a:pPr marL="285750" indent="-285750">
              <a:buFont typeface="Arial" panose="020B0604020202020204" pitchFamily="34" charset="0"/>
              <a:buChar char="•"/>
            </a:pPr>
            <a:endParaRPr lang="en-US" sz="400" dirty="0" smtClean="0">
              <a:solidFill>
                <a:srgbClr val="7F7F7F"/>
              </a:solidFill>
              <a:latin typeface="Arial"/>
              <a:cs typeface="Arial"/>
            </a:endParaRPr>
          </a:p>
          <a:p>
            <a:pPr marL="285750" indent="-285750">
              <a:buFont typeface="Arial" panose="020B0604020202020204" pitchFamily="34" charset="0"/>
              <a:buChar char="•"/>
            </a:pPr>
            <a:r>
              <a:rPr lang="en-US" sz="1600" b="1" dirty="0" smtClean="0">
                <a:solidFill>
                  <a:srgbClr val="7F7F7F"/>
                </a:solidFill>
                <a:latin typeface="Arial"/>
                <a:cs typeface="Arial"/>
              </a:rPr>
              <a:t>Consultations with Geriatric Case Managers </a:t>
            </a:r>
            <a:r>
              <a:rPr lang="en-US" sz="1600" dirty="0" smtClean="0">
                <a:solidFill>
                  <a:srgbClr val="7F7F7F"/>
                </a:solidFill>
                <a:latin typeface="Arial"/>
                <a:cs typeface="Arial"/>
              </a:rPr>
              <a:t>provide individualized information and support.</a:t>
            </a:r>
            <a:endParaRPr lang="en-US" sz="1600" dirty="0">
              <a:solidFill>
                <a:srgbClr val="7F7F7F"/>
              </a:solidFill>
              <a:latin typeface="Arial"/>
              <a:cs typeface="Arial"/>
            </a:endParaRPr>
          </a:p>
        </p:txBody>
      </p:sp>
      <p:sp>
        <p:nvSpPr>
          <p:cNvPr id="15" name="TextBox 14"/>
          <p:cNvSpPr txBox="1"/>
          <p:nvPr/>
        </p:nvSpPr>
        <p:spPr>
          <a:xfrm>
            <a:off x="2427112" y="5030190"/>
            <a:ext cx="6183488" cy="830997"/>
          </a:xfrm>
          <a:prstGeom prst="rect">
            <a:avLst/>
          </a:prstGeom>
          <a:noFill/>
          <a:ln w="9525">
            <a:solidFill>
              <a:srgbClr val="FFFFFF"/>
            </a:solidFill>
          </a:ln>
        </p:spPr>
        <p:txBody>
          <a:bodyPr wrap="square" rtlCol="0">
            <a:spAutoFit/>
          </a:bodyPr>
          <a:lstStyle/>
          <a:p>
            <a:pPr marL="285750" indent="-285750">
              <a:buFont typeface="Arial" panose="020B0604020202020204" pitchFamily="34" charset="0"/>
              <a:buChar char="•"/>
            </a:pPr>
            <a:r>
              <a:rPr lang="en-US" sz="1600" b="1" dirty="0" smtClean="0">
                <a:solidFill>
                  <a:srgbClr val="7F7F7F"/>
                </a:solidFill>
                <a:latin typeface="Arial"/>
                <a:cs typeface="Arial"/>
              </a:rPr>
              <a:t>In-home Back-up Adult Care </a:t>
            </a:r>
            <a:r>
              <a:rPr lang="en-US" sz="1600" dirty="0" smtClean="0">
                <a:solidFill>
                  <a:srgbClr val="7F7F7F"/>
                </a:solidFill>
                <a:latin typeface="Arial"/>
                <a:cs typeface="Arial"/>
              </a:rPr>
              <a:t>is available for non-medical care, such as meal preparation and housework, transportation, and assistance with activities of daily living. </a:t>
            </a:r>
          </a:p>
        </p:txBody>
      </p:sp>
      <p:sp>
        <p:nvSpPr>
          <p:cNvPr id="14" name="Rectangle 13"/>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John Hopkins University &amp; Health System</a:t>
            </a:r>
          </a:p>
        </p:txBody>
      </p:sp>
      <p:cxnSp>
        <p:nvCxnSpPr>
          <p:cNvPr id="16" name="Straight Connector 15"/>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7" name="Picture 16"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220471"/>
            <a:ext cx="1066800" cy="1066800"/>
          </a:xfrm>
          <a:prstGeom prst="rect">
            <a:avLst/>
          </a:prstGeom>
        </p:spPr>
      </p:pic>
      <p:pic>
        <p:nvPicPr>
          <p:cNvPr id="18" name="Picture 17"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45" y="4912430"/>
            <a:ext cx="1066800" cy="1066800"/>
          </a:xfrm>
          <a:prstGeom prst="rect">
            <a:avLst/>
          </a:prstGeom>
        </p:spPr>
      </p:pic>
      <p:cxnSp>
        <p:nvCxnSpPr>
          <p:cNvPr id="20" name="Straight Connector 19"/>
          <p:cNvCxnSpPr/>
          <p:nvPr/>
        </p:nvCxnSpPr>
        <p:spPr>
          <a:xfrm>
            <a:off x="2433638" y="4778363"/>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52471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8" y="931930"/>
            <a:ext cx="8526104" cy="2751605"/>
          </a:xfrm>
        </p:spPr>
        <p:txBody>
          <a:bodyPr>
            <a:noAutofit/>
          </a:bodyPr>
          <a:lstStyle/>
          <a:p>
            <a:pPr marL="0" indent="0">
              <a:buNone/>
            </a:pPr>
            <a:r>
              <a:rPr lang="en-US" sz="1600" dirty="0">
                <a:solidFill>
                  <a:srgbClr val="376092"/>
                </a:solidFill>
                <a:latin typeface="Arial"/>
                <a:cs typeface="Arial"/>
              </a:rPr>
              <a:t>The Family Caregivers Network (FCN) is one of the numerous Employee Resource Groups at Kimberly-Clark, serving the 4,000 employees of the Consumer Products Division. Although the network is not a “formal” program of Kimberly-Clark, the organization supports its development and provides resources (budget, meeting rooms, Diversity Coordinator/Advisor) for use in their activities</a:t>
            </a:r>
            <a:r>
              <a:rPr lang="en-US" sz="1600" dirty="0" smtClean="0">
                <a:solidFill>
                  <a:srgbClr val="376092"/>
                </a:solidFill>
                <a:latin typeface="Arial"/>
                <a:cs typeface="Arial"/>
              </a:rPr>
              <a:t>.</a:t>
            </a:r>
          </a:p>
          <a:p>
            <a:pPr marL="0" indent="0">
              <a:buNone/>
            </a:pPr>
            <a:endParaRPr lang="en-US" sz="1200" dirty="0">
              <a:solidFill>
                <a:srgbClr val="376092"/>
              </a:solidFill>
              <a:latin typeface="Arial"/>
              <a:cs typeface="Arial"/>
            </a:endParaRPr>
          </a:p>
          <a:p>
            <a:pPr marL="0" indent="0">
              <a:buNone/>
            </a:pPr>
            <a:r>
              <a:rPr lang="en-US" sz="1600" dirty="0" smtClean="0">
                <a:solidFill>
                  <a:srgbClr val="376092"/>
                </a:solidFill>
                <a:latin typeface="Arial"/>
                <a:cs typeface="Arial"/>
              </a:rPr>
              <a:t>Elements</a:t>
            </a:r>
            <a:r>
              <a:rPr lang="en-US" sz="1600" dirty="0">
                <a:solidFill>
                  <a:srgbClr val="376092"/>
                </a:solidFill>
                <a:latin typeface="Arial"/>
                <a:cs typeface="Arial"/>
              </a:rPr>
              <a:t>:</a:t>
            </a:r>
          </a:p>
        </p:txBody>
      </p:sp>
      <p:sp>
        <p:nvSpPr>
          <p:cNvPr id="7" name="TextBox 6"/>
          <p:cNvSpPr txBox="1"/>
          <p:nvPr/>
        </p:nvSpPr>
        <p:spPr>
          <a:xfrm>
            <a:off x="2029009" y="2498387"/>
            <a:ext cx="6623926" cy="4139596"/>
          </a:xfrm>
          <a:prstGeom prst="rect">
            <a:avLst/>
          </a:prstGeom>
          <a:noFill/>
          <a:ln w="9525">
            <a:noFill/>
          </a:ln>
        </p:spPr>
        <p:txBody>
          <a:bodyPr wrap="square" rtlCol="0">
            <a:spAutoFit/>
          </a:bodyPr>
          <a:lstStyle/>
          <a:p>
            <a:pPr marL="285750" lvl="0" indent="-285750">
              <a:buFont typeface="Arial" panose="020B0604020202020204" pitchFamily="34" charset="0"/>
              <a:buChar char="•"/>
            </a:pPr>
            <a:r>
              <a:rPr lang="en-US" sz="1300" dirty="0" smtClean="0">
                <a:solidFill>
                  <a:srgbClr val="7F7F7F"/>
                </a:solidFill>
                <a:latin typeface="Arial"/>
                <a:cs typeface="Arial"/>
              </a:rPr>
              <a:t>A </a:t>
            </a:r>
            <a:r>
              <a:rPr lang="en-US" sz="1300" dirty="0">
                <a:solidFill>
                  <a:srgbClr val="7F7F7F"/>
                </a:solidFill>
                <a:latin typeface="Arial"/>
                <a:cs typeface="Arial"/>
              </a:rPr>
              <a:t>volunteer Executive Board of the Family Caregivers Network represents a range of employee types; managers, technical professionals and support staff from a variety of different departments. The executive board meets monthly to set objectives, share information about community resources, and to plan the quarterly activities</a:t>
            </a:r>
            <a:r>
              <a:rPr lang="en-US" sz="1300" dirty="0" smtClean="0">
                <a:solidFill>
                  <a:srgbClr val="7F7F7F"/>
                </a:solidFill>
                <a:latin typeface="Arial"/>
                <a:cs typeface="Arial"/>
              </a:rPr>
              <a:t>.</a:t>
            </a:r>
          </a:p>
          <a:p>
            <a:pPr marL="285750" lvl="0" indent="-285750">
              <a:buFont typeface="Arial" panose="020B0604020202020204" pitchFamily="34" charset="0"/>
              <a:buChar char="•"/>
            </a:pPr>
            <a:endParaRPr lang="en-US" sz="400" dirty="0">
              <a:solidFill>
                <a:srgbClr val="7F7F7F"/>
              </a:solidFill>
              <a:latin typeface="Arial"/>
              <a:cs typeface="Arial"/>
            </a:endParaRPr>
          </a:p>
          <a:p>
            <a:pPr marL="285750" lvl="0" indent="-285750">
              <a:buFont typeface="Arial" panose="020B0604020202020204" pitchFamily="34" charset="0"/>
              <a:buChar char="•"/>
            </a:pPr>
            <a:r>
              <a:rPr lang="en-US" sz="1300" dirty="0">
                <a:solidFill>
                  <a:srgbClr val="7F7F7F"/>
                </a:solidFill>
                <a:latin typeface="Arial"/>
                <a:cs typeface="Arial"/>
              </a:rPr>
              <a:t>The leadership reaches out to local and national resource professionals, conferences and agencies for information in order to educate themselves and develop contacts</a:t>
            </a:r>
            <a:r>
              <a:rPr lang="en-US" sz="1300" dirty="0" smtClean="0">
                <a:solidFill>
                  <a:srgbClr val="7F7F7F"/>
                </a:solidFill>
                <a:latin typeface="Arial"/>
                <a:cs typeface="Arial"/>
              </a:rPr>
              <a:t>.</a:t>
            </a:r>
          </a:p>
          <a:p>
            <a:pPr marL="285750" lvl="0" indent="-285750">
              <a:buFont typeface="Arial" panose="020B0604020202020204" pitchFamily="34" charset="0"/>
              <a:buChar char="•"/>
            </a:pPr>
            <a:endParaRPr lang="en-US" sz="400" dirty="0">
              <a:solidFill>
                <a:srgbClr val="7F7F7F"/>
              </a:solidFill>
              <a:latin typeface="Arial"/>
              <a:cs typeface="Arial"/>
            </a:endParaRPr>
          </a:p>
          <a:p>
            <a:pPr marL="285750" lvl="0" indent="-285750">
              <a:buFont typeface="Arial" panose="020B0604020202020204" pitchFamily="34" charset="0"/>
              <a:buChar char="•"/>
            </a:pPr>
            <a:r>
              <a:rPr lang="en-US" sz="1300" dirty="0">
                <a:solidFill>
                  <a:srgbClr val="7F7F7F"/>
                </a:solidFill>
                <a:latin typeface="Arial"/>
                <a:cs typeface="Arial"/>
              </a:rPr>
              <a:t>Quarterly events are offered and usually include three forums and one workshop a year. Forums are presentations by local/state aging or caregiving resources professionals, agencies and organizations. Topics have included self-care, elder law, scams against the elderly, and Share the Care training</a:t>
            </a:r>
            <a:r>
              <a:rPr lang="en-US" sz="1300" dirty="0" smtClean="0">
                <a:solidFill>
                  <a:srgbClr val="7F7F7F"/>
                </a:solidFill>
                <a:latin typeface="Arial"/>
                <a:cs typeface="Arial"/>
              </a:rPr>
              <a:t>.</a:t>
            </a:r>
          </a:p>
          <a:p>
            <a:pPr marL="285750" lvl="0" indent="-285750">
              <a:buFont typeface="Arial" panose="020B0604020202020204" pitchFamily="34" charset="0"/>
              <a:buChar char="•"/>
            </a:pPr>
            <a:endParaRPr lang="en-US" sz="400" dirty="0">
              <a:solidFill>
                <a:srgbClr val="7F7F7F"/>
              </a:solidFill>
              <a:latin typeface="Arial"/>
              <a:cs typeface="Arial"/>
            </a:endParaRPr>
          </a:p>
          <a:p>
            <a:pPr marL="285750" lvl="0" indent="-285750">
              <a:buFont typeface="Arial" panose="020B0604020202020204" pitchFamily="34" charset="0"/>
              <a:buChar char="•"/>
            </a:pPr>
            <a:r>
              <a:rPr lang="en-US" sz="1300" dirty="0">
                <a:solidFill>
                  <a:srgbClr val="7F7F7F"/>
                </a:solidFill>
                <a:latin typeface="Arial"/>
                <a:cs typeface="Arial"/>
              </a:rPr>
              <a:t>In an innovative partnership with the Depend Brand, Kimberly-Clark customer teams, Sam’s Club and other non-profits, the group developed a custom caregiver program for Sam’s Club members</a:t>
            </a:r>
            <a:r>
              <a:rPr lang="en-US" sz="1300" dirty="0" smtClean="0">
                <a:solidFill>
                  <a:srgbClr val="7F7F7F"/>
                </a:solidFill>
                <a:latin typeface="Arial"/>
                <a:cs typeface="Arial"/>
              </a:rPr>
              <a:t>.</a:t>
            </a:r>
          </a:p>
          <a:p>
            <a:pPr marL="285750" lvl="0" indent="-285750">
              <a:buFont typeface="Arial" panose="020B0604020202020204" pitchFamily="34" charset="0"/>
              <a:buChar char="•"/>
            </a:pPr>
            <a:endParaRPr lang="en-US" sz="400" dirty="0" smtClean="0">
              <a:solidFill>
                <a:srgbClr val="7F7F7F"/>
              </a:solidFill>
              <a:latin typeface="Arial"/>
              <a:cs typeface="Arial"/>
            </a:endParaRPr>
          </a:p>
          <a:p>
            <a:pPr marL="285750" lvl="0" indent="-285750">
              <a:buFont typeface="Arial" panose="020B0604020202020204" pitchFamily="34" charset="0"/>
              <a:buChar char="•"/>
            </a:pPr>
            <a:r>
              <a:rPr lang="en-US" sz="1300" dirty="0" smtClean="0">
                <a:solidFill>
                  <a:srgbClr val="7F7F7F"/>
                </a:solidFill>
                <a:latin typeface="Arial"/>
                <a:cs typeface="Arial"/>
              </a:rPr>
              <a:t>Because the Kimberly Clark program is voluntary, </a:t>
            </a:r>
            <a:r>
              <a:rPr lang="en-US" sz="1300" dirty="0">
                <a:solidFill>
                  <a:srgbClr val="7F7F7F"/>
                </a:solidFill>
                <a:latin typeface="Arial"/>
                <a:cs typeface="Arial"/>
              </a:rPr>
              <a:t>marketing is done by the Network Executive Committee, largely through e-mail to the opt-in distribution list (about 2,500 subscribers as of 2015), a Share Point site and bulletin board </a:t>
            </a:r>
            <a:r>
              <a:rPr lang="en-US" sz="1300" dirty="0" smtClean="0">
                <a:solidFill>
                  <a:srgbClr val="7F7F7F"/>
                </a:solidFill>
                <a:latin typeface="Arial"/>
                <a:cs typeface="Arial"/>
              </a:rPr>
              <a:t>announcements.</a:t>
            </a:r>
            <a:endParaRPr lang="en-US" sz="1300" dirty="0">
              <a:solidFill>
                <a:srgbClr val="7F7F7F"/>
              </a:solidFill>
              <a:latin typeface="Arial"/>
              <a:cs typeface="Arial"/>
            </a:endParaRPr>
          </a:p>
        </p:txBody>
      </p:sp>
      <p:sp>
        <p:nvSpPr>
          <p:cNvPr id="9" name="Rectangle 8"/>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Kimberly-Clark</a:t>
            </a:r>
          </a:p>
        </p:txBody>
      </p:sp>
      <p:cxnSp>
        <p:nvCxnSpPr>
          <p:cNvPr id="11" name="Straight Connector 10"/>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2" name="Picture 11"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827522"/>
            <a:ext cx="1066800" cy="1066800"/>
          </a:xfrm>
          <a:prstGeom prst="rect">
            <a:avLst/>
          </a:prstGeom>
        </p:spPr>
      </p:pic>
    </p:spTree>
    <p:extLst>
      <p:ext uri="{BB962C8B-B14F-4D97-AF65-F5344CB8AC3E}">
        <p14:creationId xmlns:p14="http://schemas.microsoft.com/office/powerpoint/2010/main" val="3052471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990"/>
            <a:ext cx="8339667" cy="1371009"/>
          </a:xfrm>
        </p:spPr>
        <p:txBody>
          <a:bodyPr>
            <a:noAutofit/>
          </a:bodyPr>
          <a:lstStyle/>
          <a:p>
            <a:pPr marL="0" indent="0">
              <a:buNone/>
            </a:pPr>
            <a:r>
              <a:rPr lang="en-US" sz="1600" dirty="0">
                <a:solidFill>
                  <a:srgbClr val="376092"/>
                </a:solidFill>
                <a:latin typeface="Arial"/>
                <a:cs typeface="Arial"/>
              </a:rPr>
              <a:t>After surveying their employees, Pfizer found that many were silently juggling care for aging parents, while feeling overwhelmed and isolated.</a:t>
            </a:r>
          </a:p>
          <a:p>
            <a:pPr marL="0" indent="0">
              <a:buNone/>
            </a:pPr>
            <a:endParaRPr lang="en-US" sz="1200" dirty="0" smtClean="0">
              <a:solidFill>
                <a:srgbClr val="376092"/>
              </a:solidFill>
              <a:latin typeface="Arial"/>
              <a:cs typeface="Arial"/>
            </a:endParaRPr>
          </a:p>
          <a:p>
            <a:pPr marL="0" indent="0">
              <a:buNone/>
            </a:pPr>
            <a:r>
              <a:rPr lang="en-US" sz="1600" dirty="0" smtClean="0">
                <a:solidFill>
                  <a:srgbClr val="376092"/>
                </a:solidFill>
                <a:latin typeface="Arial"/>
                <a:cs typeface="Arial"/>
              </a:rPr>
              <a:t>Elements:</a:t>
            </a:r>
          </a:p>
        </p:txBody>
      </p:sp>
      <p:sp>
        <p:nvSpPr>
          <p:cNvPr id="7" name="TextBox 6"/>
          <p:cNvSpPr txBox="1"/>
          <p:nvPr/>
        </p:nvSpPr>
        <p:spPr>
          <a:xfrm>
            <a:off x="2427112" y="2563993"/>
            <a:ext cx="6623926" cy="1200328"/>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600" dirty="0">
                <a:solidFill>
                  <a:srgbClr val="7F7F7F"/>
                </a:solidFill>
                <a:latin typeface="Arial"/>
                <a:cs typeface="Arial"/>
              </a:rPr>
              <a:t>Resources on elder </a:t>
            </a:r>
            <a:r>
              <a:rPr lang="en-US" sz="1600" dirty="0" smtClean="0">
                <a:solidFill>
                  <a:srgbClr val="7F7F7F"/>
                </a:solidFill>
                <a:latin typeface="Arial"/>
                <a:cs typeface="Arial"/>
              </a:rPr>
              <a:t>care.</a:t>
            </a:r>
            <a:endParaRPr lang="en-US" sz="1600" dirty="0" smtClean="0">
              <a:solidFill>
                <a:srgbClr val="7F7F7F"/>
              </a:solidFill>
              <a:latin typeface="Arial"/>
              <a:cs typeface="Arial"/>
            </a:endParaRPr>
          </a:p>
          <a:p>
            <a:pPr marL="285750" indent="-285750">
              <a:buFont typeface="Arial" panose="020B0604020202020204" pitchFamily="34" charset="0"/>
              <a:buChar char="•"/>
            </a:pPr>
            <a:endParaRPr lang="en-US" sz="400" dirty="0" smtClean="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Training for managers to better accommodate flexible </a:t>
            </a:r>
            <a:r>
              <a:rPr lang="en-US" sz="1600" dirty="0" smtClean="0">
                <a:solidFill>
                  <a:srgbClr val="7F7F7F"/>
                </a:solidFill>
                <a:latin typeface="Arial"/>
                <a:cs typeface="Arial"/>
              </a:rPr>
              <a:t>workers.</a:t>
            </a:r>
            <a:endParaRPr lang="en-US" sz="1600" dirty="0" smtClean="0">
              <a:solidFill>
                <a:srgbClr val="7F7F7F"/>
              </a:solidFill>
              <a:latin typeface="Arial"/>
              <a:cs typeface="Arial"/>
            </a:endParaRP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Efforts to destigmatize caregiving in the work setting (critical component for success</a:t>
            </a:r>
            <a:r>
              <a:rPr lang="en-US" sz="1600" dirty="0" smtClean="0">
                <a:solidFill>
                  <a:srgbClr val="7F7F7F"/>
                </a:solidFill>
                <a:latin typeface="Arial"/>
                <a:cs typeface="Arial"/>
              </a:rPr>
              <a:t>).</a:t>
            </a:r>
            <a:endParaRPr lang="en-US" sz="1600" dirty="0">
              <a:solidFill>
                <a:srgbClr val="7F7F7F"/>
              </a:solidFill>
              <a:latin typeface="Arial"/>
              <a:cs typeface="Arial"/>
            </a:endParaRPr>
          </a:p>
        </p:txBody>
      </p:sp>
      <p:sp>
        <p:nvSpPr>
          <p:cNvPr id="9" name="Rectangle 8"/>
          <p:cNvSpPr/>
          <p:nvPr/>
        </p:nvSpPr>
        <p:spPr>
          <a:xfrm>
            <a:off x="2427112" y="4424629"/>
            <a:ext cx="6556192" cy="338554"/>
          </a:xfrm>
          <a:prstGeom prst="rect">
            <a:avLst/>
          </a:prstGeom>
          <a:ln w="9525">
            <a:noFill/>
          </a:ln>
        </p:spPr>
        <p:txBody>
          <a:bodyPr wrap="square">
            <a:spAutoFit/>
          </a:bodyPr>
          <a:lstStyle/>
          <a:p>
            <a:pPr marL="285750" indent="-285750">
              <a:buFont typeface="Arial" panose="020B0604020202020204" pitchFamily="34" charset="0"/>
              <a:buChar char="•"/>
            </a:pPr>
            <a:r>
              <a:rPr lang="en-US" sz="1600" dirty="0">
                <a:solidFill>
                  <a:srgbClr val="7F7F7F"/>
                </a:solidFill>
                <a:latin typeface="Arial"/>
                <a:cs typeface="Arial"/>
              </a:rPr>
              <a:t>More flexible work </a:t>
            </a:r>
            <a:r>
              <a:rPr lang="en-US" sz="1600" dirty="0" smtClean="0">
                <a:solidFill>
                  <a:srgbClr val="7F7F7F"/>
                </a:solidFill>
                <a:latin typeface="Arial"/>
                <a:cs typeface="Arial"/>
              </a:rPr>
              <a:t>arrangements.</a:t>
            </a:r>
            <a:endParaRPr lang="en-US" sz="1600" dirty="0">
              <a:solidFill>
                <a:srgbClr val="7F7F7F"/>
              </a:solidFill>
              <a:latin typeface="Arial"/>
              <a:cs typeface="Arial"/>
            </a:endParaRPr>
          </a:p>
        </p:txBody>
      </p:sp>
      <p:sp>
        <p:nvSpPr>
          <p:cNvPr id="13" name="Rectangle 12"/>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Pfizer Inc.</a:t>
            </a:r>
          </a:p>
        </p:txBody>
      </p:sp>
      <p:cxnSp>
        <p:nvCxnSpPr>
          <p:cNvPr id="15" name="Straight Connector 14"/>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6" name="Picture 15"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448982"/>
            <a:ext cx="1066800" cy="1066800"/>
          </a:xfrm>
          <a:prstGeom prst="rect">
            <a:avLst/>
          </a:prstGeom>
        </p:spPr>
      </p:pic>
      <p:pic>
        <p:nvPicPr>
          <p:cNvPr id="18" name="Picture 17" descr="AAPR_PPT_Others_Graphics-06.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45" y="4055528"/>
            <a:ext cx="1066800" cy="1066800"/>
          </a:xfrm>
          <a:prstGeom prst="rect">
            <a:avLst/>
          </a:prstGeom>
        </p:spPr>
      </p:pic>
      <p:cxnSp>
        <p:nvCxnSpPr>
          <p:cNvPr id="19" name="Straight Connector 18"/>
          <p:cNvCxnSpPr/>
          <p:nvPr/>
        </p:nvCxnSpPr>
        <p:spPr>
          <a:xfrm>
            <a:off x="2433638" y="4055528"/>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52471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64194"/>
            <a:ext cx="8297333" cy="1371009"/>
          </a:xfrm>
        </p:spPr>
        <p:txBody>
          <a:bodyPr>
            <a:noAutofit/>
          </a:bodyPr>
          <a:lstStyle/>
          <a:p>
            <a:pPr marL="0" indent="0">
              <a:buNone/>
            </a:pPr>
            <a:r>
              <a:rPr lang="en-US" sz="1600" dirty="0">
                <a:solidFill>
                  <a:srgbClr val="376092"/>
                </a:solidFill>
                <a:latin typeface="Arial"/>
                <a:cs typeface="Arial"/>
              </a:rPr>
              <a:t>Solutions for Caregivers, an internal business unit at UnitedHealthcare, is a blended program that combines a care manager, resources and referrals.</a:t>
            </a:r>
          </a:p>
          <a:p>
            <a:pPr marL="0" indent="0">
              <a:buNone/>
            </a:pPr>
            <a:endParaRPr lang="en-US" sz="1200" dirty="0" smtClean="0">
              <a:solidFill>
                <a:srgbClr val="376092"/>
              </a:solidFill>
              <a:latin typeface="Arial"/>
              <a:cs typeface="Arial"/>
            </a:endParaRPr>
          </a:p>
          <a:p>
            <a:pPr marL="0" indent="0">
              <a:buNone/>
            </a:pPr>
            <a:r>
              <a:rPr lang="en-US" sz="1600" dirty="0" smtClean="0">
                <a:solidFill>
                  <a:srgbClr val="376092"/>
                </a:solidFill>
                <a:latin typeface="Arial"/>
                <a:cs typeface="Arial"/>
              </a:rPr>
              <a:t>Elements</a:t>
            </a:r>
            <a:r>
              <a:rPr lang="en-US" sz="1600" dirty="0">
                <a:solidFill>
                  <a:srgbClr val="376092"/>
                </a:solidFill>
                <a:latin typeface="Arial"/>
                <a:cs typeface="Arial"/>
              </a:rPr>
              <a:t>: </a:t>
            </a:r>
          </a:p>
        </p:txBody>
      </p:sp>
      <p:sp>
        <p:nvSpPr>
          <p:cNvPr id="7" name="TextBox 6"/>
          <p:cNvSpPr txBox="1"/>
          <p:nvPr/>
        </p:nvSpPr>
        <p:spPr>
          <a:xfrm>
            <a:off x="2427112" y="2259193"/>
            <a:ext cx="6183488" cy="1508105"/>
          </a:xfrm>
          <a:prstGeom prst="rect">
            <a:avLst/>
          </a:prstGeom>
          <a:noFill/>
          <a:ln w="9525">
            <a:noFill/>
          </a:ln>
        </p:spPr>
        <p:txBody>
          <a:bodyPr wrap="square" rtlCol="0">
            <a:spAutoFit/>
          </a:bodyPr>
          <a:lstStyle/>
          <a:p>
            <a:pPr marL="287338" indent="-287338">
              <a:buFont typeface="Arial" panose="020B0604020202020204" pitchFamily="34" charset="0"/>
              <a:buChar char="•"/>
              <a:tabLst>
                <a:tab pos="744538" algn="l"/>
              </a:tabLst>
            </a:pPr>
            <a:r>
              <a:rPr lang="en-US" sz="1600" b="1" dirty="0" smtClean="0">
                <a:solidFill>
                  <a:srgbClr val="7F7F7F"/>
                </a:solidFill>
                <a:latin typeface="Arial"/>
                <a:cs typeface="Arial"/>
              </a:rPr>
              <a:t>Solutions for Caregivers Tools: </a:t>
            </a:r>
            <a:r>
              <a:rPr lang="en-US" sz="1600" dirty="0" smtClean="0">
                <a:solidFill>
                  <a:srgbClr val="7F7F7F"/>
                </a:solidFill>
                <a:latin typeface="Arial"/>
                <a:cs typeface="Arial"/>
              </a:rPr>
              <a:t>provides </a:t>
            </a:r>
            <a:r>
              <a:rPr lang="en-US" sz="1600" dirty="0">
                <a:solidFill>
                  <a:srgbClr val="7F7F7F"/>
                </a:solidFill>
                <a:latin typeface="Arial"/>
                <a:cs typeface="Arial"/>
              </a:rPr>
              <a:t>employees with eldercare resources</a:t>
            </a:r>
            <a:r>
              <a:rPr lang="en-US" sz="1600" dirty="0" smtClean="0">
                <a:solidFill>
                  <a:srgbClr val="7F7F7F"/>
                </a:solidFill>
                <a:latin typeface="Arial"/>
                <a:cs typeface="Arial"/>
              </a:rPr>
              <a:t>.</a:t>
            </a:r>
          </a:p>
          <a:p>
            <a:pPr marL="287338" indent="-287338">
              <a:buFont typeface="Arial" panose="020B0604020202020204" pitchFamily="34" charset="0"/>
              <a:buChar char="•"/>
              <a:tabLst>
                <a:tab pos="744538" algn="l"/>
              </a:tabLst>
            </a:pPr>
            <a:endParaRPr lang="en-US" sz="400" dirty="0">
              <a:solidFill>
                <a:srgbClr val="7F7F7F"/>
              </a:solidFill>
              <a:latin typeface="Arial"/>
              <a:cs typeface="Arial"/>
            </a:endParaRPr>
          </a:p>
          <a:p>
            <a:pPr marL="914400" lvl="1" indent="-338138">
              <a:buFont typeface="Arial" panose="020B0604020202020204" pitchFamily="34" charset="0"/>
              <a:buChar char="•"/>
            </a:pPr>
            <a:r>
              <a:rPr lang="en-US" sz="1600" dirty="0">
                <a:solidFill>
                  <a:srgbClr val="7F7F7F"/>
                </a:solidFill>
                <a:latin typeface="Arial"/>
                <a:cs typeface="Arial"/>
              </a:rPr>
              <a:t>Tools include</a:t>
            </a:r>
            <a:r>
              <a:rPr lang="en-US" sz="1600" dirty="0" smtClean="0">
                <a:solidFill>
                  <a:srgbClr val="7F7F7F"/>
                </a:solidFill>
                <a:latin typeface="Arial"/>
                <a:cs typeface="Arial"/>
              </a:rPr>
              <a:t>:</a:t>
            </a:r>
          </a:p>
          <a:p>
            <a:pPr marL="914400" lvl="1" indent="-338138">
              <a:buFont typeface="Arial" panose="020B0604020202020204" pitchFamily="34" charset="0"/>
              <a:buChar char="•"/>
            </a:pPr>
            <a:endParaRPr lang="en-US" sz="400" dirty="0">
              <a:solidFill>
                <a:srgbClr val="7F7F7F"/>
              </a:solidFill>
              <a:latin typeface="Arial"/>
              <a:cs typeface="Arial"/>
            </a:endParaRPr>
          </a:p>
          <a:p>
            <a:pPr marL="1143000" lvl="1" indent="-228600">
              <a:buFont typeface="Arial" panose="020B0604020202020204" pitchFamily="34" charset="0"/>
              <a:buChar char="•"/>
            </a:pPr>
            <a:r>
              <a:rPr lang="en-US" sz="1600" b="1" dirty="0" smtClean="0">
                <a:solidFill>
                  <a:srgbClr val="7F7F7F"/>
                </a:solidFill>
                <a:latin typeface="Arial"/>
                <a:cs typeface="Arial"/>
              </a:rPr>
              <a:t>Caregivers Email Articles</a:t>
            </a:r>
          </a:p>
          <a:p>
            <a:pPr marL="1143000" lvl="1" indent="-228600">
              <a:buFont typeface="Arial" panose="020B0604020202020204" pitchFamily="34" charset="0"/>
              <a:buChar char="•"/>
            </a:pPr>
            <a:endParaRPr lang="en-US" sz="400" b="1" dirty="0">
              <a:solidFill>
                <a:srgbClr val="7F7F7F"/>
              </a:solidFill>
              <a:latin typeface="Arial"/>
              <a:cs typeface="Arial"/>
            </a:endParaRPr>
          </a:p>
          <a:p>
            <a:pPr marL="1143000" indent="-228600">
              <a:buFont typeface="Arial" panose="020B0604020202020204" pitchFamily="34" charset="0"/>
              <a:buChar char="•"/>
            </a:pPr>
            <a:r>
              <a:rPr lang="en-US" sz="1600" b="1" dirty="0" smtClean="0">
                <a:solidFill>
                  <a:srgbClr val="7F7F7F"/>
                </a:solidFill>
                <a:latin typeface="Arial"/>
                <a:cs typeface="Arial"/>
              </a:rPr>
              <a:t>Print Materials</a:t>
            </a:r>
            <a:endParaRPr lang="en-US" sz="1600" b="1" dirty="0">
              <a:solidFill>
                <a:srgbClr val="7F7F7F"/>
              </a:solidFill>
              <a:latin typeface="Arial"/>
              <a:cs typeface="Arial"/>
            </a:endParaRPr>
          </a:p>
        </p:txBody>
      </p:sp>
      <p:sp>
        <p:nvSpPr>
          <p:cNvPr id="15" name="TextBox 14"/>
          <p:cNvSpPr txBox="1"/>
          <p:nvPr/>
        </p:nvSpPr>
        <p:spPr>
          <a:xfrm>
            <a:off x="2427111" y="4121917"/>
            <a:ext cx="6183489" cy="830997"/>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600" b="1" dirty="0" smtClean="0">
                <a:solidFill>
                  <a:srgbClr val="7F7F7F"/>
                </a:solidFill>
              </a:rPr>
              <a:t>Care24: </a:t>
            </a:r>
            <a:r>
              <a:rPr lang="en-US" sz="1600" dirty="0" smtClean="0">
                <a:solidFill>
                  <a:srgbClr val="7F7F7F"/>
                </a:solidFill>
              </a:rPr>
              <a:t>provides </a:t>
            </a:r>
            <a:r>
              <a:rPr lang="en-US" sz="1600" dirty="0">
                <a:solidFill>
                  <a:srgbClr val="7F7F7F"/>
                </a:solidFill>
              </a:rPr>
              <a:t>telephone counseling and guidance from experienced registered nurses, master's level counselors, attorneys, financial advisors, management consultants and trainers. </a:t>
            </a:r>
          </a:p>
        </p:txBody>
      </p:sp>
      <p:sp>
        <p:nvSpPr>
          <p:cNvPr id="14" name="Rectangle 13"/>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United Healthcare Group</a:t>
            </a:r>
          </a:p>
        </p:txBody>
      </p:sp>
      <p:cxnSp>
        <p:nvCxnSpPr>
          <p:cNvPr id="16" name="Straight Connector 15"/>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7" name="Picture 16"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167467"/>
            <a:ext cx="1066800" cy="1066800"/>
          </a:xfrm>
          <a:prstGeom prst="rect">
            <a:avLst/>
          </a:prstGeom>
        </p:spPr>
      </p:pic>
      <p:pic>
        <p:nvPicPr>
          <p:cNvPr id="18" name="Picture 17"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45" y="4029350"/>
            <a:ext cx="1066800" cy="1066800"/>
          </a:xfrm>
          <a:prstGeom prst="rect">
            <a:avLst/>
          </a:prstGeom>
        </p:spPr>
      </p:pic>
      <p:cxnSp>
        <p:nvCxnSpPr>
          <p:cNvPr id="20" name="Straight Connector 19"/>
          <p:cNvCxnSpPr/>
          <p:nvPr/>
        </p:nvCxnSpPr>
        <p:spPr>
          <a:xfrm>
            <a:off x="2433638" y="4007113"/>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52471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What are others doing?</a:t>
            </a:r>
            <a:endParaRPr lang="en-US" sz="2200" dirty="0">
              <a:solidFill>
                <a:schemeClr val="tx2">
                  <a:lumMod val="75000"/>
                </a:schemeClr>
              </a:solidFill>
              <a:effectLst/>
              <a:latin typeface="Arial"/>
              <a:cs typeface="Arial"/>
            </a:endParaRPr>
          </a:p>
        </p:txBody>
      </p:sp>
      <p:sp>
        <p:nvSpPr>
          <p:cNvPr id="21" name="Rectangle 20"/>
          <p:cNvSpPr/>
          <p:nvPr/>
        </p:nvSpPr>
        <p:spPr>
          <a:xfrm>
            <a:off x="4952997" y="2396633"/>
            <a:ext cx="3776133" cy="584776"/>
          </a:xfrm>
          <a:prstGeom prst="rect">
            <a:avLst/>
          </a:prstGeom>
        </p:spPr>
        <p:txBody>
          <a:bodyPr wrap="square">
            <a:spAutoFit/>
          </a:bodyPr>
          <a:lstStyle/>
          <a:p>
            <a:r>
              <a:rPr lang="en-US" sz="1600" dirty="0" smtClean="0">
                <a:solidFill>
                  <a:schemeClr val="bg1">
                    <a:lumMod val="65000"/>
                  </a:schemeClr>
                </a:solidFill>
                <a:latin typeface="Arial"/>
                <a:cs typeface="Arial"/>
              </a:rPr>
              <a:t>existing models to fit their unique </a:t>
            </a:r>
            <a:r>
              <a:rPr lang="en-US" sz="1600" dirty="0" smtClean="0">
                <a:solidFill>
                  <a:schemeClr val="bg1">
                    <a:lumMod val="65000"/>
                  </a:schemeClr>
                </a:solidFill>
                <a:latin typeface="Arial"/>
                <a:cs typeface="Arial"/>
              </a:rPr>
              <a:t>needs.</a:t>
            </a:r>
            <a:endParaRPr lang="en-US" sz="1600" dirty="0">
              <a:solidFill>
                <a:schemeClr val="bg1">
                  <a:lumMod val="65000"/>
                </a:schemeClr>
              </a:solidFill>
              <a:latin typeface="Arial"/>
              <a:cs typeface="Arial"/>
            </a:endParaRPr>
          </a:p>
        </p:txBody>
      </p:sp>
      <p:sp>
        <p:nvSpPr>
          <p:cNvPr id="22" name="Rectangle 21"/>
          <p:cNvSpPr/>
          <p:nvPr/>
        </p:nvSpPr>
        <p:spPr>
          <a:xfrm>
            <a:off x="381000" y="1066800"/>
            <a:ext cx="7848601" cy="707886"/>
          </a:xfrm>
          <a:prstGeom prst="rect">
            <a:avLst/>
          </a:prstGeom>
        </p:spPr>
        <p:txBody>
          <a:bodyPr wrap="square">
            <a:spAutoFit/>
          </a:bodyPr>
          <a:lstStyle/>
          <a:p>
            <a:r>
              <a:rPr lang="en-US" sz="2000" b="1" dirty="0" smtClean="0">
                <a:solidFill>
                  <a:schemeClr val="accent1">
                    <a:lumMod val="75000"/>
                  </a:schemeClr>
                </a:solidFill>
                <a:latin typeface="Arial"/>
                <a:cs typeface="Arial"/>
              </a:rPr>
              <a:t>How do you go from LEARNING about a best practice to IMPLEMENTING one?</a:t>
            </a:r>
            <a:endParaRPr lang="en-US" sz="2000" b="1" dirty="0">
              <a:solidFill>
                <a:schemeClr val="accent1">
                  <a:lumMod val="75000"/>
                </a:schemeClr>
              </a:solidFill>
              <a:latin typeface="Arial"/>
              <a:cs typeface="Arial"/>
            </a:endParaRPr>
          </a:p>
        </p:txBody>
      </p:sp>
      <p:cxnSp>
        <p:nvCxnSpPr>
          <p:cNvPr id="23" name="Straight Connector 22"/>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
        <p:nvSpPr>
          <p:cNvPr id="24" name="Rectangle 23"/>
          <p:cNvSpPr/>
          <p:nvPr/>
        </p:nvSpPr>
        <p:spPr>
          <a:xfrm>
            <a:off x="381000" y="2196279"/>
            <a:ext cx="2514599" cy="1631216"/>
          </a:xfrm>
          <a:prstGeom prst="rect">
            <a:avLst/>
          </a:prstGeom>
        </p:spPr>
        <p:txBody>
          <a:bodyPr wrap="square">
            <a:spAutoFit/>
          </a:bodyPr>
          <a:lstStyle/>
          <a:p>
            <a:r>
              <a:rPr lang="en-US" sz="2000" b="1" dirty="0" smtClean="0">
                <a:solidFill>
                  <a:schemeClr val="accent1">
                    <a:lumMod val="60000"/>
                    <a:lumOff val="40000"/>
                  </a:schemeClr>
                </a:solidFill>
                <a:latin typeface="Arial"/>
                <a:cs typeface="Arial"/>
              </a:rPr>
              <a:t>Case studies are a</a:t>
            </a:r>
          </a:p>
          <a:p>
            <a:r>
              <a:rPr lang="en-US" sz="2000" b="1" dirty="0" smtClean="0">
                <a:solidFill>
                  <a:schemeClr val="accent1">
                    <a:lumMod val="60000"/>
                    <a:lumOff val="40000"/>
                  </a:schemeClr>
                </a:solidFill>
                <a:effectLst/>
                <a:latin typeface="Arial"/>
                <a:cs typeface="Arial"/>
              </a:rPr>
              <a:t>great way to see</a:t>
            </a:r>
            <a:r>
              <a:rPr lang="en-US" sz="2000" b="1" dirty="0">
                <a:solidFill>
                  <a:schemeClr val="accent1">
                    <a:lumMod val="60000"/>
                    <a:lumOff val="40000"/>
                  </a:schemeClr>
                </a:solidFill>
                <a:latin typeface="Arial"/>
                <a:cs typeface="Arial"/>
              </a:rPr>
              <a:t> </a:t>
            </a:r>
            <a:r>
              <a:rPr lang="en-US" sz="2000" b="1" dirty="0" smtClean="0">
                <a:solidFill>
                  <a:schemeClr val="accent1">
                    <a:lumMod val="60000"/>
                    <a:lumOff val="40000"/>
                  </a:schemeClr>
                </a:solidFill>
                <a:latin typeface="Arial"/>
                <a:cs typeface="Arial"/>
              </a:rPr>
              <a:t>what others have done, particularly how they have:</a:t>
            </a:r>
            <a:endParaRPr lang="en-US" sz="2000" b="1" dirty="0" smtClean="0">
              <a:solidFill>
                <a:schemeClr val="accent1">
                  <a:lumMod val="60000"/>
                  <a:lumOff val="40000"/>
                </a:schemeClr>
              </a:solidFill>
              <a:effectLst/>
              <a:latin typeface="Arial"/>
              <a:cs typeface="Arial"/>
            </a:endParaRPr>
          </a:p>
        </p:txBody>
      </p:sp>
      <p:sp>
        <p:nvSpPr>
          <p:cNvPr id="25" name="Rectangle 24"/>
          <p:cNvSpPr/>
          <p:nvPr/>
        </p:nvSpPr>
        <p:spPr>
          <a:xfrm>
            <a:off x="4952997" y="4030703"/>
            <a:ext cx="3776133" cy="584776"/>
          </a:xfrm>
          <a:prstGeom prst="rect">
            <a:avLst/>
          </a:prstGeom>
        </p:spPr>
        <p:txBody>
          <a:bodyPr wrap="square">
            <a:spAutoFit/>
          </a:bodyPr>
          <a:lstStyle/>
          <a:p>
            <a:r>
              <a:rPr lang="en-US" sz="1600" dirty="0" smtClean="0">
                <a:solidFill>
                  <a:schemeClr val="bg1">
                    <a:lumMod val="65000"/>
                  </a:schemeClr>
                </a:solidFill>
                <a:latin typeface="Arial"/>
                <a:cs typeface="Arial"/>
              </a:rPr>
              <a:t>elements of different models to form a cohesive program.</a:t>
            </a:r>
            <a:endParaRPr lang="en-US" sz="1600" dirty="0">
              <a:solidFill>
                <a:schemeClr val="bg1">
                  <a:lumMod val="65000"/>
                </a:schemeClr>
              </a:solidFill>
              <a:latin typeface="Arial"/>
              <a:cs typeface="Arial"/>
            </a:endParaRPr>
          </a:p>
        </p:txBody>
      </p:sp>
      <p:sp>
        <p:nvSpPr>
          <p:cNvPr id="26" name="Rectangle 25"/>
          <p:cNvSpPr/>
          <p:nvPr/>
        </p:nvSpPr>
        <p:spPr>
          <a:xfrm>
            <a:off x="4952997" y="5630901"/>
            <a:ext cx="3776133" cy="584776"/>
          </a:xfrm>
          <a:prstGeom prst="rect">
            <a:avLst/>
          </a:prstGeom>
        </p:spPr>
        <p:txBody>
          <a:bodyPr wrap="square">
            <a:spAutoFit/>
          </a:bodyPr>
          <a:lstStyle/>
          <a:p>
            <a:r>
              <a:rPr lang="en-US" sz="1600" dirty="0" smtClean="0">
                <a:solidFill>
                  <a:schemeClr val="bg1">
                    <a:lumMod val="65000"/>
                  </a:schemeClr>
                </a:solidFill>
                <a:latin typeface="Arial"/>
                <a:cs typeface="Arial"/>
              </a:rPr>
              <a:t>existing benefit offerings to round out caregiver-specific ones.</a:t>
            </a:r>
            <a:endParaRPr lang="en-US" sz="1600" dirty="0">
              <a:solidFill>
                <a:schemeClr val="bg1">
                  <a:lumMod val="65000"/>
                </a:schemeClr>
              </a:solidFill>
              <a:latin typeface="Arial"/>
              <a:cs typeface="Arial"/>
            </a:endParaRPr>
          </a:p>
        </p:txBody>
      </p:sp>
      <p:pic>
        <p:nvPicPr>
          <p:cNvPr id="12" name="Picture 11" descr="AAPR_PPT_Others_Graphics-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0473" y="1756592"/>
            <a:ext cx="1693326" cy="1693326"/>
          </a:xfrm>
          <a:prstGeom prst="rect">
            <a:avLst/>
          </a:prstGeom>
        </p:spPr>
      </p:pic>
      <p:pic>
        <p:nvPicPr>
          <p:cNvPr id="13" name="Picture 12" descr="AAPR_PPT_Others_Graphics-0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0473" y="3361263"/>
            <a:ext cx="1693326" cy="1693326"/>
          </a:xfrm>
          <a:prstGeom prst="rect">
            <a:avLst/>
          </a:prstGeom>
        </p:spPr>
      </p:pic>
      <p:pic>
        <p:nvPicPr>
          <p:cNvPr id="30" name="Picture 29" descr="AAPR_PPT_Others_Graphics-03.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0473" y="4961465"/>
            <a:ext cx="1693326" cy="1693326"/>
          </a:xfrm>
          <a:prstGeom prst="rect">
            <a:avLst/>
          </a:prstGeom>
        </p:spPr>
      </p:pic>
    </p:spTree>
    <p:extLst>
      <p:ext uri="{BB962C8B-B14F-4D97-AF65-F5344CB8AC3E}">
        <p14:creationId xmlns:p14="http://schemas.microsoft.com/office/powerpoint/2010/main" val="1623856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57200" y="2015391"/>
            <a:ext cx="8153400" cy="3293209"/>
          </a:xfrm>
          <a:prstGeom prst="rect">
            <a:avLst/>
          </a:prstGeom>
        </p:spPr>
        <p:txBody>
          <a:bodyPr wrap="square">
            <a:spAutoFit/>
          </a:bodyPr>
          <a:lstStyle/>
          <a:p>
            <a:pPr marL="285750" indent="-285750">
              <a:buFont typeface="Arial"/>
              <a:buChar char="•"/>
            </a:pPr>
            <a:r>
              <a:rPr lang="en-US" sz="1600" dirty="0" smtClean="0">
                <a:solidFill>
                  <a:schemeClr val="bg1">
                    <a:lumMod val="50000"/>
                  </a:schemeClr>
                </a:solidFill>
                <a:effectLst/>
                <a:latin typeface="Arial"/>
                <a:cs typeface="Arial"/>
              </a:rPr>
              <a:t>Available to all employees regardless of level of years of </a:t>
            </a:r>
            <a:r>
              <a:rPr lang="en-US" sz="1600" dirty="0" smtClean="0">
                <a:solidFill>
                  <a:schemeClr val="bg1">
                    <a:lumMod val="50000"/>
                  </a:schemeClr>
                </a:solidFill>
                <a:effectLst/>
                <a:latin typeface="Arial"/>
                <a:cs typeface="Arial"/>
              </a:rPr>
              <a:t>service.</a:t>
            </a:r>
            <a:endParaRPr lang="en-US" sz="1600" dirty="0" smtClean="0">
              <a:solidFill>
                <a:schemeClr val="bg1">
                  <a:lumMod val="50000"/>
                </a:schemeClr>
              </a:solidFill>
              <a:effectLst/>
              <a:latin typeface="Arial"/>
              <a:cs typeface="Arial"/>
            </a:endParaRPr>
          </a:p>
          <a:p>
            <a:pPr marL="285750" indent="-285750">
              <a:buFont typeface="Arial"/>
              <a:buChar char="•"/>
            </a:pPr>
            <a:endParaRPr lang="en-US" sz="1600" dirty="0" smtClean="0">
              <a:solidFill>
                <a:schemeClr val="bg1">
                  <a:lumMod val="50000"/>
                </a:schemeClr>
              </a:solidFill>
              <a:effectLst/>
              <a:latin typeface="Arial"/>
              <a:cs typeface="Arial"/>
            </a:endParaRPr>
          </a:p>
          <a:p>
            <a:pPr marL="285750" indent="-285750">
              <a:buFont typeface="Arial"/>
              <a:buChar char="•"/>
            </a:pPr>
            <a:r>
              <a:rPr lang="en-US" sz="1600" dirty="0" smtClean="0">
                <a:solidFill>
                  <a:schemeClr val="bg1">
                    <a:lumMod val="50000"/>
                  </a:schemeClr>
                </a:solidFill>
                <a:latin typeface="Arial"/>
                <a:cs typeface="Arial"/>
              </a:rPr>
              <a:t>Accessible to all employees regardless of </a:t>
            </a:r>
            <a:r>
              <a:rPr lang="en-US" sz="1600" dirty="0" smtClean="0">
                <a:solidFill>
                  <a:schemeClr val="bg1">
                    <a:lumMod val="50000"/>
                  </a:schemeClr>
                </a:solidFill>
                <a:latin typeface="Arial"/>
                <a:cs typeface="Arial"/>
              </a:rPr>
              <a:t>location.</a:t>
            </a:r>
            <a:endParaRPr lang="en-US" sz="1600" dirty="0" smtClean="0">
              <a:solidFill>
                <a:schemeClr val="bg1">
                  <a:lumMod val="50000"/>
                </a:schemeClr>
              </a:solidFill>
              <a:latin typeface="Arial"/>
              <a:cs typeface="Arial"/>
            </a:endParaRPr>
          </a:p>
          <a:p>
            <a:pPr marL="285750" indent="-285750">
              <a:buFont typeface="Arial"/>
              <a:buChar char="•"/>
            </a:pPr>
            <a:endParaRPr lang="en-US" sz="1600" dirty="0" smtClean="0">
              <a:solidFill>
                <a:schemeClr val="bg1">
                  <a:lumMod val="50000"/>
                </a:schemeClr>
              </a:solidFill>
              <a:latin typeface="Arial"/>
              <a:cs typeface="Arial"/>
            </a:endParaRPr>
          </a:p>
          <a:p>
            <a:pPr marL="285750" indent="-285750">
              <a:buFont typeface="Arial"/>
              <a:buChar char="•"/>
            </a:pPr>
            <a:r>
              <a:rPr lang="en-US" sz="1600" dirty="0" smtClean="0">
                <a:solidFill>
                  <a:schemeClr val="bg1">
                    <a:lumMod val="50000"/>
                  </a:schemeClr>
                </a:solidFill>
                <a:effectLst/>
                <a:latin typeface="Arial"/>
                <a:cs typeface="Arial"/>
              </a:rPr>
              <a:t>Respectful of employee </a:t>
            </a:r>
            <a:r>
              <a:rPr lang="en-US" sz="1600" dirty="0" smtClean="0">
                <a:solidFill>
                  <a:schemeClr val="bg1">
                    <a:lumMod val="50000"/>
                  </a:schemeClr>
                </a:solidFill>
                <a:effectLst/>
                <a:latin typeface="Arial"/>
                <a:cs typeface="Arial"/>
              </a:rPr>
              <a:t>privacy.</a:t>
            </a:r>
            <a:endParaRPr lang="en-US" sz="1600" dirty="0" smtClean="0">
              <a:solidFill>
                <a:schemeClr val="bg1">
                  <a:lumMod val="50000"/>
                </a:schemeClr>
              </a:solidFill>
              <a:effectLst/>
              <a:latin typeface="Arial"/>
              <a:cs typeface="Arial"/>
            </a:endParaRPr>
          </a:p>
          <a:p>
            <a:pPr marL="285750" indent="-285750">
              <a:buFont typeface="Arial"/>
              <a:buChar char="•"/>
            </a:pPr>
            <a:endParaRPr lang="en-US" sz="1600" dirty="0" smtClean="0">
              <a:solidFill>
                <a:schemeClr val="bg1">
                  <a:lumMod val="50000"/>
                </a:schemeClr>
              </a:solidFill>
              <a:effectLst/>
              <a:latin typeface="Arial"/>
              <a:cs typeface="Arial"/>
            </a:endParaRPr>
          </a:p>
          <a:p>
            <a:pPr marL="285750" indent="-285750">
              <a:buFont typeface="Arial"/>
              <a:buChar char="•"/>
            </a:pPr>
            <a:r>
              <a:rPr lang="en-US" sz="1600" dirty="0" smtClean="0">
                <a:solidFill>
                  <a:schemeClr val="bg1">
                    <a:lumMod val="50000"/>
                  </a:schemeClr>
                </a:solidFill>
                <a:latin typeface="Arial"/>
                <a:cs typeface="Arial"/>
              </a:rPr>
              <a:t>Mutually beneficial to the business needs of the organization as well as the work-life needs of the </a:t>
            </a:r>
            <a:r>
              <a:rPr lang="en-US" sz="1600" dirty="0" smtClean="0">
                <a:solidFill>
                  <a:schemeClr val="bg1">
                    <a:lumMod val="50000"/>
                  </a:schemeClr>
                </a:solidFill>
                <a:latin typeface="Arial"/>
                <a:cs typeface="Arial"/>
              </a:rPr>
              <a:t>employees.</a:t>
            </a:r>
            <a:endParaRPr lang="en-US" sz="1600" dirty="0" smtClean="0">
              <a:solidFill>
                <a:schemeClr val="bg1">
                  <a:lumMod val="50000"/>
                </a:schemeClr>
              </a:solidFill>
              <a:latin typeface="Arial"/>
              <a:cs typeface="Arial"/>
            </a:endParaRPr>
          </a:p>
          <a:p>
            <a:pPr marL="285750" indent="-285750">
              <a:buFont typeface="Arial"/>
              <a:buChar char="•"/>
            </a:pPr>
            <a:endParaRPr lang="en-US" sz="1600" dirty="0" smtClean="0">
              <a:solidFill>
                <a:schemeClr val="bg1">
                  <a:lumMod val="50000"/>
                </a:schemeClr>
              </a:solidFill>
              <a:latin typeface="Arial"/>
              <a:cs typeface="Arial"/>
            </a:endParaRPr>
          </a:p>
          <a:p>
            <a:pPr marL="285750" indent="-285750">
              <a:buFont typeface="Arial"/>
              <a:buChar char="•"/>
            </a:pPr>
            <a:r>
              <a:rPr lang="en-US" sz="1600" dirty="0" smtClean="0">
                <a:solidFill>
                  <a:schemeClr val="bg1">
                    <a:lumMod val="50000"/>
                  </a:schemeClr>
                </a:solidFill>
                <a:effectLst/>
                <a:latin typeface="Arial"/>
                <a:cs typeface="Arial"/>
              </a:rPr>
              <a:t>Provided by qualified and trained professionals with expertise in caregiving and eldercare </a:t>
            </a:r>
            <a:r>
              <a:rPr lang="en-US" sz="1600" dirty="0" smtClean="0">
                <a:solidFill>
                  <a:schemeClr val="bg1">
                    <a:lumMod val="50000"/>
                  </a:schemeClr>
                </a:solidFill>
                <a:effectLst/>
                <a:latin typeface="Arial"/>
                <a:cs typeface="Arial"/>
              </a:rPr>
              <a:t>issues.</a:t>
            </a:r>
            <a:endParaRPr lang="en-US" sz="1600" dirty="0" smtClean="0">
              <a:solidFill>
                <a:schemeClr val="bg1">
                  <a:lumMod val="50000"/>
                </a:schemeClr>
              </a:solidFill>
              <a:effectLst/>
              <a:latin typeface="Arial"/>
              <a:cs typeface="Arial"/>
            </a:endParaRPr>
          </a:p>
          <a:p>
            <a:pPr marL="285750" indent="-285750">
              <a:buFont typeface="Arial"/>
              <a:buChar char="•"/>
            </a:pPr>
            <a:endParaRPr lang="en-US" sz="1600" dirty="0" smtClean="0">
              <a:solidFill>
                <a:schemeClr val="bg1">
                  <a:lumMod val="50000"/>
                </a:schemeClr>
              </a:solidFill>
              <a:effectLst/>
              <a:latin typeface="Arial"/>
              <a:cs typeface="Arial"/>
            </a:endParaRPr>
          </a:p>
          <a:p>
            <a:pPr marL="285750" indent="-285750">
              <a:buFont typeface="Arial"/>
              <a:buChar char="•"/>
            </a:pPr>
            <a:r>
              <a:rPr lang="en-US" sz="1600" dirty="0" smtClean="0">
                <a:solidFill>
                  <a:schemeClr val="bg1">
                    <a:lumMod val="50000"/>
                  </a:schemeClr>
                </a:solidFill>
                <a:latin typeface="Arial"/>
                <a:cs typeface="Arial"/>
              </a:rPr>
              <a:t>Created based upon input from employees regarding their needs and </a:t>
            </a:r>
            <a:r>
              <a:rPr lang="en-US" sz="1600" dirty="0" smtClean="0">
                <a:solidFill>
                  <a:schemeClr val="bg1">
                    <a:lumMod val="50000"/>
                  </a:schemeClr>
                </a:solidFill>
                <a:latin typeface="Arial"/>
                <a:cs typeface="Arial"/>
              </a:rPr>
              <a:t>preferences.</a:t>
            </a:r>
            <a:endParaRPr lang="en-US" sz="1600" dirty="0">
              <a:solidFill>
                <a:schemeClr val="bg1">
                  <a:lumMod val="50000"/>
                </a:schemeClr>
              </a:solidFill>
              <a:effectLst/>
              <a:latin typeface="Arial"/>
              <a:cs typeface="Arial"/>
            </a:endParaRPr>
          </a:p>
        </p:txBody>
      </p:sp>
      <p:sp>
        <p:nvSpPr>
          <p:cNvPr id="11" name="Rectangle 10"/>
          <p:cNvSpPr/>
          <p:nvPr/>
        </p:nvSpPr>
        <p:spPr>
          <a:xfrm>
            <a:off x="381000" y="359326"/>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Features of employer best practices for working caregivers </a:t>
            </a:r>
          </a:p>
        </p:txBody>
      </p:sp>
      <p:sp>
        <p:nvSpPr>
          <p:cNvPr id="12" name="Rectangle 11"/>
          <p:cNvSpPr/>
          <p:nvPr/>
        </p:nvSpPr>
        <p:spPr>
          <a:xfrm>
            <a:off x="393700" y="1016000"/>
            <a:ext cx="8153400" cy="830997"/>
          </a:xfrm>
          <a:prstGeom prst="rect">
            <a:avLst/>
          </a:prstGeom>
        </p:spPr>
        <p:txBody>
          <a:bodyPr wrap="square">
            <a:spAutoFit/>
          </a:bodyPr>
          <a:lstStyle/>
          <a:p>
            <a:r>
              <a:rPr lang="en-US" sz="1600" dirty="0" smtClean="0">
                <a:solidFill>
                  <a:schemeClr val="accent1">
                    <a:lumMod val="75000"/>
                  </a:schemeClr>
                </a:solidFill>
                <a:latin typeface="Arial"/>
                <a:cs typeface="Arial"/>
              </a:rPr>
              <a:t>Despite the various options you have for implementing policies and programs that support working caregivers, there are some best practice characteristics that should always apply. Your program should be:</a:t>
            </a:r>
            <a:endParaRPr lang="en-US" sz="1600" dirty="0">
              <a:solidFill>
                <a:schemeClr val="accent1">
                  <a:lumMod val="75000"/>
                </a:schemeClr>
              </a:solidFill>
              <a:latin typeface="Arial"/>
              <a:cs typeface="Arial"/>
            </a:endParaRPr>
          </a:p>
        </p:txBody>
      </p:sp>
      <p:cxnSp>
        <p:nvCxnSpPr>
          <p:cNvPr id="13" name="Straight Connector 12"/>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4" name="Picture 13"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618" y="5422893"/>
            <a:ext cx="1066800" cy="1066800"/>
          </a:xfrm>
          <a:prstGeom prst="rect">
            <a:avLst/>
          </a:prstGeom>
        </p:spPr>
      </p:pic>
      <p:pic>
        <p:nvPicPr>
          <p:cNvPr id="15" name="Picture 14"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81015" y="5363184"/>
            <a:ext cx="1066800" cy="1066800"/>
          </a:xfrm>
          <a:prstGeom prst="rect">
            <a:avLst/>
          </a:prstGeom>
        </p:spPr>
      </p:pic>
      <p:pic>
        <p:nvPicPr>
          <p:cNvPr id="16" name="Picture 15" descr="AAPR_PPT_Others_Graphics-06.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80285" y="5363184"/>
            <a:ext cx="1066800" cy="1066800"/>
          </a:xfrm>
          <a:prstGeom prst="rect">
            <a:avLst/>
          </a:prstGeom>
        </p:spPr>
      </p:pic>
      <p:sp>
        <p:nvSpPr>
          <p:cNvPr id="17" name="TextBox 16"/>
          <p:cNvSpPr txBox="1"/>
          <p:nvPr/>
        </p:nvSpPr>
        <p:spPr>
          <a:xfrm>
            <a:off x="1501413" y="5651493"/>
            <a:ext cx="1346200" cy="584776"/>
          </a:xfrm>
          <a:prstGeom prst="rect">
            <a:avLst/>
          </a:prstGeom>
          <a:noFill/>
        </p:spPr>
        <p:txBody>
          <a:bodyPr wrap="square" rtlCol="0">
            <a:spAutoFit/>
          </a:bodyPr>
          <a:lstStyle/>
          <a:p>
            <a:r>
              <a:rPr lang="en-US" sz="1600" b="1" dirty="0" smtClean="0">
                <a:solidFill>
                  <a:schemeClr val="bg1">
                    <a:lumMod val="50000"/>
                  </a:schemeClr>
                </a:solidFill>
                <a:latin typeface="Arial"/>
                <a:cs typeface="Arial"/>
              </a:rPr>
              <a:t>Support &amp;</a:t>
            </a:r>
          </a:p>
          <a:p>
            <a:r>
              <a:rPr lang="en-US" sz="1600" b="1" dirty="0" smtClean="0">
                <a:solidFill>
                  <a:schemeClr val="bg1">
                    <a:lumMod val="50000"/>
                  </a:schemeClr>
                </a:solidFill>
                <a:latin typeface="Arial"/>
                <a:cs typeface="Arial"/>
              </a:rPr>
              <a:t>Information</a:t>
            </a:r>
            <a:endParaRPr lang="en-US" sz="1600" b="1" dirty="0"/>
          </a:p>
        </p:txBody>
      </p:sp>
      <p:sp>
        <p:nvSpPr>
          <p:cNvPr id="18" name="TextBox 17"/>
          <p:cNvSpPr txBox="1"/>
          <p:nvPr/>
        </p:nvSpPr>
        <p:spPr>
          <a:xfrm>
            <a:off x="4320812" y="5651493"/>
            <a:ext cx="1346200" cy="338554"/>
          </a:xfrm>
          <a:prstGeom prst="rect">
            <a:avLst/>
          </a:prstGeom>
          <a:noFill/>
        </p:spPr>
        <p:txBody>
          <a:bodyPr wrap="square" rtlCol="0">
            <a:spAutoFit/>
          </a:bodyPr>
          <a:lstStyle/>
          <a:p>
            <a:r>
              <a:rPr lang="en-US" sz="1600" b="1" dirty="0" smtClean="0">
                <a:solidFill>
                  <a:schemeClr val="bg1">
                    <a:lumMod val="50000"/>
                  </a:schemeClr>
                </a:solidFill>
                <a:latin typeface="Arial"/>
                <a:cs typeface="Arial"/>
              </a:rPr>
              <a:t>Financial</a:t>
            </a:r>
            <a:endParaRPr lang="en-US" sz="1600" b="1" dirty="0"/>
          </a:p>
        </p:txBody>
      </p:sp>
      <p:sp>
        <p:nvSpPr>
          <p:cNvPr id="19" name="TextBox 18"/>
          <p:cNvSpPr txBox="1"/>
          <p:nvPr/>
        </p:nvSpPr>
        <p:spPr>
          <a:xfrm>
            <a:off x="6937013" y="5651493"/>
            <a:ext cx="1758250" cy="584776"/>
          </a:xfrm>
          <a:prstGeom prst="rect">
            <a:avLst/>
          </a:prstGeom>
          <a:noFill/>
        </p:spPr>
        <p:txBody>
          <a:bodyPr wrap="square" rtlCol="0">
            <a:spAutoFit/>
          </a:bodyPr>
          <a:lstStyle/>
          <a:p>
            <a:r>
              <a:rPr lang="en-US" sz="1600" b="1" dirty="0" smtClean="0">
                <a:solidFill>
                  <a:schemeClr val="bg1">
                    <a:lumMod val="50000"/>
                  </a:schemeClr>
                </a:solidFill>
                <a:latin typeface="Arial"/>
                <a:cs typeface="Arial"/>
              </a:rPr>
              <a:t>Flexibility:</a:t>
            </a:r>
          </a:p>
          <a:p>
            <a:r>
              <a:rPr lang="en-US" sz="1600" b="1" dirty="0" smtClean="0">
                <a:solidFill>
                  <a:schemeClr val="bg1">
                    <a:lumMod val="50000"/>
                  </a:schemeClr>
                </a:solidFill>
                <a:latin typeface="Arial"/>
                <a:cs typeface="Arial"/>
              </a:rPr>
              <a:t>Time &amp; Place</a:t>
            </a:r>
            <a:endParaRPr lang="en-US" sz="1600" b="1" dirty="0"/>
          </a:p>
        </p:txBody>
      </p:sp>
    </p:spTree>
    <p:extLst>
      <p:ext uri="{BB962C8B-B14F-4D97-AF65-F5344CB8AC3E}">
        <p14:creationId xmlns:p14="http://schemas.microsoft.com/office/powerpoint/2010/main" val="298904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8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838200" y="3087469"/>
            <a:ext cx="7543800" cy="646331"/>
          </a:xfrm>
          <a:prstGeom prst="rect">
            <a:avLst/>
          </a:prstGeom>
          <a:noFill/>
        </p:spPr>
        <p:txBody>
          <a:bodyPr wrap="square" rtlCol="0">
            <a:spAutoFit/>
          </a:bodyPr>
          <a:lstStyle/>
          <a:p>
            <a:r>
              <a:rPr lang="en-US" sz="3600" b="1" cap="all" dirty="0" smtClean="0">
                <a:solidFill>
                  <a:schemeClr val="bg1"/>
                </a:solidFill>
                <a:latin typeface="Arial"/>
                <a:ea typeface="Calibri"/>
                <a:cs typeface="Arial"/>
              </a:rPr>
              <a:t>CASE STUDY SNAPSHOTS</a:t>
            </a:r>
            <a:endParaRPr lang="en-US" sz="3600" b="1" dirty="0">
              <a:solidFill>
                <a:schemeClr val="bg1"/>
              </a:solidFill>
              <a:latin typeface="Arial"/>
              <a:cs typeface="Arial"/>
            </a:endParaRPr>
          </a:p>
        </p:txBody>
      </p:sp>
    </p:spTree>
    <p:extLst>
      <p:ext uri="{BB962C8B-B14F-4D97-AF65-F5344CB8AC3E}">
        <p14:creationId xmlns:p14="http://schemas.microsoft.com/office/powerpoint/2010/main" val="1092341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381000" y="291590"/>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CBS Corporation</a:t>
            </a:r>
          </a:p>
        </p:txBody>
      </p:sp>
      <p:sp>
        <p:nvSpPr>
          <p:cNvPr id="19" name="Rectangle 18"/>
          <p:cNvSpPr/>
          <p:nvPr/>
        </p:nvSpPr>
        <p:spPr>
          <a:xfrm>
            <a:off x="381000" y="922864"/>
            <a:ext cx="8382000" cy="1015663"/>
          </a:xfrm>
          <a:prstGeom prst="rect">
            <a:avLst/>
          </a:prstGeom>
        </p:spPr>
        <p:txBody>
          <a:bodyPr wrap="square">
            <a:spAutoFit/>
          </a:bodyPr>
          <a:lstStyle/>
          <a:p>
            <a:r>
              <a:rPr lang="en-US" sz="1600" dirty="0" smtClean="0">
                <a:solidFill>
                  <a:srgbClr val="376092"/>
                </a:solidFill>
                <a:latin typeface="Arial"/>
                <a:cs typeface="Arial"/>
              </a:rPr>
              <a:t>The CBS Corporation has implemented a set of benefits, resources and services for employee caregivers.</a:t>
            </a:r>
          </a:p>
          <a:p>
            <a:endParaRPr lang="en-US" sz="1200" dirty="0">
              <a:solidFill>
                <a:srgbClr val="376092"/>
              </a:solidFill>
              <a:latin typeface="Arial"/>
              <a:cs typeface="Arial"/>
            </a:endParaRPr>
          </a:p>
          <a:p>
            <a:r>
              <a:rPr lang="en-US" sz="1600" dirty="0" smtClean="0">
                <a:solidFill>
                  <a:srgbClr val="376092"/>
                </a:solidFill>
                <a:latin typeface="Arial"/>
                <a:cs typeface="Arial"/>
              </a:rPr>
              <a:t>Elements:</a:t>
            </a:r>
          </a:p>
        </p:txBody>
      </p:sp>
      <p:cxnSp>
        <p:nvCxnSpPr>
          <p:cNvPr id="20" name="Straight Connector 19"/>
          <p:cNvCxnSpPr/>
          <p:nvPr/>
        </p:nvCxnSpPr>
        <p:spPr>
          <a:xfrm>
            <a:off x="457200" y="770464"/>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
        <p:nvSpPr>
          <p:cNvPr id="21" name="TextBox 20"/>
          <p:cNvSpPr txBox="1"/>
          <p:nvPr/>
        </p:nvSpPr>
        <p:spPr>
          <a:xfrm>
            <a:off x="2057400" y="2019300"/>
            <a:ext cx="6623926" cy="1015663"/>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300" dirty="0">
                <a:solidFill>
                  <a:srgbClr val="7F7F7F"/>
                </a:solidFill>
                <a:latin typeface="Arial"/>
                <a:cs typeface="Arial"/>
              </a:rPr>
              <a:t>Health fairs and other initiatives to increase the awareness of employees about advance directives </a:t>
            </a:r>
            <a:r>
              <a:rPr lang="en-US" sz="1300" dirty="0" smtClean="0">
                <a:solidFill>
                  <a:srgbClr val="7F7F7F"/>
                </a:solidFill>
                <a:latin typeface="Arial"/>
                <a:cs typeface="Arial"/>
              </a:rPr>
              <a:t>and eldercare </a:t>
            </a:r>
            <a:r>
              <a:rPr lang="en-US" sz="1300" dirty="0">
                <a:solidFill>
                  <a:srgbClr val="7F7F7F"/>
                </a:solidFill>
                <a:latin typeface="Arial"/>
                <a:cs typeface="Arial"/>
              </a:rPr>
              <a:t>issues</a:t>
            </a:r>
            <a:r>
              <a:rPr lang="en-US" sz="1300" dirty="0" smtClean="0">
                <a:solidFill>
                  <a:srgbClr val="7F7F7F"/>
                </a:solidFill>
                <a:latin typeface="Arial"/>
                <a:cs typeface="Arial"/>
              </a:rPr>
              <a:t>.</a:t>
            </a: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dirty="0">
                <a:solidFill>
                  <a:srgbClr val="7F7F7F"/>
                </a:solidFill>
                <a:latin typeface="Arial"/>
                <a:cs typeface="Arial"/>
              </a:rPr>
              <a:t>Books at no cost</a:t>
            </a:r>
            <a:r>
              <a:rPr lang="en-US" sz="1300" dirty="0" smtClean="0">
                <a:solidFill>
                  <a:srgbClr val="7F7F7F"/>
                </a:solidFill>
                <a:latin typeface="Arial"/>
                <a:cs typeface="Arial"/>
              </a:rPr>
              <a:t>.</a:t>
            </a: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dirty="0">
                <a:solidFill>
                  <a:srgbClr val="7F7F7F"/>
                </a:solidFill>
                <a:latin typeface="Arial"/>
                <a:cs typeface="Arial"/>
              </a:rPr>
              <a:t>EAP Services to help </a:t>
            </a:r>
            <a:r>
              <a:rPr lang="en-US" sz="1300" dirty="0" smtClean="0">
                <a:solidFill>
                  <a:srgbClr val="7F7F7F"/>
                </a:solidFill>
                <a:latin typeface="Arial"/>
                <a:cs typeface="Arial"/>
              </a:rPr>
              <a:t>caregivers </a:t>
            </a:r>
            <a:r>
              <a:rPr lang="en-US" sz="1300" dirty="0">
                <a:solidFill>
                  <a:srgbClr val="7F7F7F"/>
                </a:solidFill>
                <a:latin typeface="Arial"/>
                <a:cs typeface="Arial"/>
              </a:rPr>
              <a:t>manage a potentially stressful time</a:t>
            </a:r>
            <a:r>
              <a:rPr lang="en-US" sz="1300" dirty="0" smtClean="0">
                <a:solidFill>
                  <a:srgbClr val="7F7F7F"/>
                </a:solidFill>
                <a:latin typeface="Arial"/>
                <a:cs typeface="Arial"/>
              </a:rPr>
              <a:t>.</a:t>
            </a:r>
            <a:endParaRPr lang="en-US" sz="1300" dirty="0">
              <a:solidFill>
                <a:srgbClr val="7F7F7F"/>
              </a:solidFill>
              <a:latin typeface="Arial"/>
              <a:cs typeface="Arial"/>
            </a:endParaRPr>
          </a:p>
        </p:txBody>
      </p:sp>
      <p:sp>
        <p:nvSpPr>
          <p:cNvPr id="22" name="TextBox 21"/>
          <p:cNvSpPr txBox="1"/>
          <p:nvPr/>
        </p:nvSpPr>
        <p:spPr>
          <a:xfrm>
            <a:off x="2057400" y="3386673"/>
            <a:ext cx="6623926" cy="1754327"/>
          </a:xfrm>
          <a:prstGeom prst="rect">
            <a:avLst/>
          </a:prstGeom>
          <a:noFill/>
          <a:ln w="9525">
            <a:solidFill>
              <a:srgbClr val="FFFFFF"/>
            </a:solidFill>
          </a:ln>
        </p:spPr>
        <p:txBody>
          <a:bodyPr wrap="square" rtlCol="0">
            <a:spAutoFit/>
          </a:bodyPr>
          <a:lstStyle/>
          <a:p>
            <a:pPr marL="285750" indent="-285750">
              <a:buFont typeface="Arial" panose="020B0604020202020204" pitchFamily="34" charset="0"/>
              <a:buChar char="•"/>
            </a:pPr>
            <a:r>
              <a:rPr lang="en-US" sz="1300" dirty="0" smtClean="0">
                <a:solidFill>
                  <a:srgbClr val="7F7F7F"/>
                </a:solidFill>
                <a:latin typeface="Arial"/>
                <a:cs typeface="Arial"/>
              </a:rPr>
              <a:t>Health </a:t>
            </a:r>
            <a:r>
              <a:rPr lang="en-US" sz="1300" dirty="0">
                <a:solidFill>
                  <a:srgbClr val="7F7F7F"/>
                </a:solidFill>
                <a:latin typeface="Arial"/>
                <a:cs typeface="Arial"/>
              </a:rPr>
              <a:t>Advocate program to help employees navigate the healthcare system that includes coverage for employees’ parents and parents-in-law, in addition to their spouses and dependent </a:t>
            </a:r>
            <a:r>
              <a:rPr lang="en-US" sz="1300" dirty="0" smtClean="0">
                <a:solidFill>
                  <a:srgbClr val="7F7F7F"/>
                </a:solidFill>
                <a:latin typeface="Arial"/>
                <a:cs typeface="Arial"/>
              </a:rPr>
              <a:t>children.</a:t>
            </a:r>
            <a:r>
              <a:rPr lang="en-US" sz="1300" dirty="0">
                <a:solidFill>
                  <a:srgbClr val="7F7F7F"/>
                </a:solidFill>
                <a:latin typeface="Arial"/>
                <a:cs typeface="Arial"/>
              </a:rPr>
              <a:t> </a:t>
            </a:r>
            <a:r>
              <a:rPr lang="en-US" sz="1300" dirty="0" smtClean="0">
                <a:solidFill>
                  <a:srgbClr val="7F7F7F"/>
                </a:solidFill>
                <a:latin typeface="Arial"/>
                <a:cs typeface="Arial"/>
              </a:rPr>
              <a:t>Services </a:t>
            </a:r>
            <a:r>
              <a:rPr lang="en-US" sz="1300" dirty="0">
                <a:solidFill>
                  <a:srgbClr val="7F7F7F"/>
                </a:solidFill>
                <a:latin typeface="Arial"/>
                <a:cs typeface="Arial"/>
              </a:rPr>
              <a:t>also include help with Medicare, locating and accessing community resources, and finding senior care services that fall outside traditional health insurance </a:t>
            </a:r>
            <a:r>
              <a:rPr lang="en-US" sz="1300" dirty="0" smtClean="0">
                <a:solidFill>
                  <a:srgbClr val="7F7F7F"/>
                </a:solidFill>
                <a:latin typeface="Arial"/>
                <a:cs typeface="Arial"/>
              </a:rPr>
              <a:t>coverage.</a:t>
            </a:r>
            <a:endParaRPr lang="en-US" sz="1300" dirty="0" smtClean="0">
              <a:solidFill>
                <a:srgbClr val="7F7F7F"/>
              </a:solidFill>
              <a:latin typeface="Arial"/>
              <a:cs typeface="Arial"/>
            </a:endParaRP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dirty="0">
                <a:solidFill>
                  <a:srgbClr val="7F7F7F"/>
                </a:solidFill>
                <a:latin typeface="Arial"/>
                <a:cs typeface="Arial"/>
              </a:rPr>
              <a:t>Back-up Eldercare provides in-home emergency care to the employees’ elder family members across the nation - the cost of this care is subsidized substantially by CBS</a:t>
            </a:r>
            <a:r>
              <a:rPr lang="en-US" sz="1300" dirty="0" smtClean="0">
                <a:solidFill>
                  <a:srgbClr val="7F7F7F"/>
                </a:solidFill>
                <a:latin typeface="Arial"/>
                <a:cs typeface="Arial"/>
              </a:rPr>
              <a:t>.</a:t>
            </a:r>
          </a:p>
        </p:txBody>
      </p:sp>
      <p:sp>
        <p:nvSpPr>
          <p:cNvPr id="23" name="Rectangle 22"/>
          <p:cNvSpPr/>
          <p:nvPr/>
        </p:nvSpPr>
        <p:spPr>
          <a:xfrm>
            <a:off x="2057400" y="5308024"/>
            <a:ext cx="6623926" cy="492443"/>
          </a:xfrm>
          <a:prstGeom prst="rect">
            <a:avLst/>
          </a:prstGeom>
          <a:ln w="9525">
            <a:solidFill>
              <a:srgbClr val="FFFFFF"/>
            </a:solidFill>
          </a:ln>
        </p:spPr>
        <p:txBody>
          <a:bodyPr wrap="square">
            <a:spAutoFit/>
          </a:bodyPr>
          <a:lstStyle/>
          <a:p>
            <a:pPr marL="285750" indent="-285750">
              <a:buFont typeface="Arial" panose="020B0604020202020204" pitchFamily="34" charset="0"/>
              <a:buChar char="•"/>
            </a:pPr>
            <a:r>
              <a:rPr lang="en-US" sz="1300" dirty="0">
                <a:solidFill>
                  <a:srgbClr val="7F7F7F"/>
                </a:solidFill>
                <a:latin typeface="Arial"/>
                <a:cs typeface="Arial"/>
              </a:rPr>
              <a:t>Two weeks paid time off for full-time employees who are caring for a critically ill family member.</a:t>
            </a:r>
          </a:p>
        </p:txBody>
      </p:sp>
      <p:pic>
        <p:nvPicPr>
          <p:cNvPr id="28" name="Picture 27"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288" y="1900768"/>
            <a:ext cx="1066800" cy="1066800"/>
          </a:xfrm>
          <a:prstGeom prst="rect">
            <a:avLst/>
          </a:prstGeom>
        </p:spPr>
      </p:pic>
      <p:pic>
        <p:nvPicPr>
          <p:cNvPr id="29" name="Picture 28"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6288" y="3259668"/>
            <a:ext cx="1066800" cy="1066800"/>
          </a:xfrm>
          <a:prstGeom prst="rect">
            <a:avLst/>
          </a:prstGeom>
        </p:spPr>
      </p:pic>
      <p:pic>
        <p:nvPicPr>
          <p:cNvPr id="30" name="Picture 29" descr="AAPR_PPT_Others_Graphics-06.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6288" y="5176926"/>
            <a:ext cx="1066800" cy="1066800"/>
          </a:xfrm>
          <a:prstGeom prst="rect">
            <a:avLst/>
          </a:prstGeom>
        </p:spPr>
      </p:pic>
    </p:spTree>
    <p:extLst>
      <p:ext uri="{BB962C8B-B14F-4D97-AF65-F5344CB8AC3E}">
        <p14:creationId xmlns:p14="http://schemas.microsoft.com/office/powerpoint/2010/main" val="791197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Duke Family Support Program</a:t>
            </a:r>
          </a:p>
        </p:txBody>
      </p:sp>
      <p:sp>
        <p:nvSpPr>
          <p:cNvPr id="12" name="Rectangle 11"/>
          <p:cNvSpPr/>
          <p:nvPr/>
        </p:nvSpPr>
        <p:spPr>
          <a:xfrm>
            <a:off x="381000" y="956732"/>
            <a:ext cx="8382000" cy="1015663"/>
          </a:xfrm>
          <a:prstGeom prst="rect">
            <a:avLst/>
          </a:prstGeom>
        </p:spPr>
        <p:txBody>
          <a:bodyPr wrap="square">
            <a:spAutoFit/>
          </a:bodyPr>
          <a:lstStyle/>
          <a:p>
            <a:r>
              <a:rPr lang="en-US" sz="1600" dirty="0" smtClean="0">
                <a:solidFill>
                  <a:srgbClr val="376092"/>
                </a:solidFill>
                <a:latin typeface="Arial"/>
                <a:cs typeface="Arial"/>
              </a:rPr>
              <a:t>Duke University offers assistance for employee caregivers facing eldercare decisions and caring for persons with Alzheimer’s and memory disorders.</a:t>
            </a:r>
          </a:p>
          <a:p>
            <a:endParaRPr lang="en-US" sz="1200" dirty="0">
              <a:solidFill>
                <a:srgbClr val="376092"/>
              </a:solidFill>
              <a:latin typeface="Arial"/>
              <a:cs typeface="Arial"/>
            </a:endParaRPr>
          </a:p>
          <a:p>
            <a:r>
              <a:rPr lang="en-US" sz="1600" dirty="0" smtClean="0">
                <a:solidFill>
                  <a:srgbClr val="376092"/>
                </a:solidFill>
                <a:latin typeface="Arial"/>
                <a:cs typeface="Arial"/>
              </a:rPr>
              <a:t>Elements:</a:t>
            </a:r>
            <a:endParaRPr lang="en-US" sz="1600" dirty="0">
              <a:solidFill>
                <a:srgbClr val="376092"/>
              </a:solidFill>
              <a:latin typeface="Arial"/>
              <a:cs typeface="Arial"/>
            </a:endParaRPr>
          </a:p>
        </p:txBody>
      </p:sp>
      <p:cxnSp>
        <p:nvCxnSpPr>
          <p:cNvPr id="13" name="Straight Connector 12"/>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2427112" y="2195170"/>
            <a:ext cx="6623926" cy="1938992"/>
          </a:xfrm>
          <a:prstGeom prst="rect">
            <a:avLst/>
          </a:prstGeom>
          <a:noFill/>
          <a:ln w="9525">
            <a:noFill/>
          </a:ln>
        </p:spPr>
        <p:txBody>
          <a:bodyPr wrap="square" rtlCol="0">
            <a:spAutoFit/>
          </a:bodyPr>
          <a:lstStyle/>
          <a:p>
            <a:pPr marL="285750" lvl="0" indent="-285750">
              <a:buFont typeface="Arial" panose="020B0604020202020204" pitchFamily="34" charset="0"/>
              <a:buChar char="•"/>
            </a:pPr>
            <a:r>
              <a:rPr lang="en-US" sz="1600" dirty="0" smtClean="0">
                <a:solidFill>
                  <a:srgbClr val="7F7F7F"/>
                </a:solidFill>
                <a:latin typeface="Arial"/>
                <a:cs typeface="Arial"/>
              </a:rPr>
              <a:t>Eldercare Consultations: free, confidential </a:t>
            </a:r>
            <a:r>
              <a:rPr lang="en-US" sz="1600" dirty="0">
                <a:solidFill>
                  <a:srgbClr val="7F7F7F"/>
                </a:solidFill>
                <a:latin typeface="Arial"/>
                <a:cs typeface="Arial"/>
              </a:rPr>
              <a:t>consultations for university employees concerned about an aging </a:t>
            </a:r>
            <a:r>
              <a:rPr lang="en-US" sz="1600" dirty="0" smtClean="0">
                <a:solidFill>
                  <a:srgbClr val="7F7F7F"/>
                </a:solidFill>
                <a:latin typeface="Arial"/>
                <a:cs typeface="Arial"/>
              </a:rPr>
              <a:t>parent, family </a:t>
            </a:r>
            <a:r>
              <a:rPr lang="en-US" sz="1600" dirty="0">
                <a:solidFill>
                  <a:srgbClr val="7F7F7F"/>
                </a:solidFill>
                <a:latin typeface="Arial"/>
                <a:cs typeface="Arial"/>
              </a:rPr>
              <a:t>member or friend</a:t>
            </a:r>
            <a:r>
              <a:rPr lang="en-US" sz="1600" dirty="0" smtClean="0">
                <a:solidFill>
                  <a:srgbClr val="7F7F7F"/>
                </a:solidFill>
                <a:latin typeface="Arial"/>
                <a:cs typeface="Arial"/>
              </a:rPr>
              <a:t>.</a:t>
            </a:r>
          </a:p>
          <a:p>
            <a:pPr marL="285750" lvl="0" indent="-285750">
              <a:buFont typeface="Arial" panose="020B0604020202020204" pitchFamily="34" charset="0"/>
              <a:buChar char="•"/>
            </a:pPr>
            <a:endParaRPr lang="en-US" sz="400" dirty="0" smtClean="0">
              <a:solidFill>
                <a:srgbClr val="7F7F7F"/>
              </a:solidFill>
              <a:latin typeface="Arial"/>
              <a:cs typeface="Arial"/>
            </a:endParaRPr>
          </a:p>
          <a:p>
            <a:pPr marL="285750" lvl="0" indent="-285750">
              <a:buFont typeface="Arial" panose="020B0604020202020204" pitchFamily="34" charset="0"/>
              <a:buChar char="•"/>
            </a:pPr>
            <a:r>
              <a:rPr lang="en-US" sz="1600" dirty="0">
                <a:solidFill>
                  <a:srgbClr val="7F7F7F"/>
                </a:solidFill>
                <a:latin typeface="Arial"/>
                <a:cs typeface="Arial"/>
              </a:rPr>
              <a:t>Support groups and resources for employees caring for </a:t>
            </a:r>
            <a:r>
              <a:rPr lang="en-US" sz="1600" dirty="0" smtClean="0">
                <a:solidFill>
                  <a:srgbClr val="7F7F7F"/>
                </a:solidFill>
                <a:latin typeface="Arial"/>
                <a:cs typeface="Arial"/>
              </a:rPr>
              <a:t>an older </a:t>
            </a:r>
            <a:r>
              <a:rPr lang="en-US" sz="1600" dirty="0">
                <a:solidFill>
                  <a:srgbClr val="7F7F7F"/>
                </a:solidFill>
                <a:latin typeface="Arial"/>
                <a:cs typeface="Arial"/>
              </a:rPr>
              <a:t>relative</a:t>
            </a:r>
            <a:r>
              <a:rPr lang="en-US" sz="1600" dirty="0" smtClean="0">
                <a:solidFill>
                  <a:srgbClr val="7F7F7F"/>
                </a:solidFill>
                <a:latin typeface="Arial"/>
                <a:cs typeface="Arial"/>
              </a:rPr>
              <a:t>.</a:t>
            </a:r>
          </a:p>
          <a:p>
            <a:pPr marL="285750" lvl="0" indent="-285750">
              <a:buFont typeface="Arial" panose="020B0604020202020204" pitchFamily="34" charset="0"/>
              <a:buChar char="•"/>
            </a:pPr>
            <a:endParaRPr lang="en-US" sz="400" dirty="0">
              <a:solidFill>
                <a:srgbClr val="7F7F7F"/>
              </a:solidFill>
              <a:latin typeface="Arial"/>
              <a:cs typeface="Arial"/>
            </a:endParaRPr>
          </a:p>
          <a:p>
            <a:pPr marL="285750" lvl="0" indent="-285750">
              <a:buFont typeface="Arial" panose="020B0604020202020204" pitchFamily="34" charset="0"/>
              <a:buChar char="•"/>
            </a:pPr>
            <a:r>
              <a:rPr lang="en-US" sz="1600" dirty="0">
                <a:solidFill>
                  <a:srgbClr val="7F7F7F"/>
                </a:solidFill>
                <a:latin typeface="Arial"/>
                <a:cs typeface="Arial"/>
              </a:rPr>
              <a:t>“Lunch and Learn” Events.</a:t>
            </a:r>
          </a:p>
          <a:p>
            <a:pPr lvl="0"/>
            <a:endParaRPr lang="en-US" sz="1600" dirty="0">
              <a:solidFill>
                <a:srgbClr val="7F7F7F"/>
              </a:solidFill>
              <a:latin typeface="Arial"/>
              <a:cs typeface="Arial"/>
            </a:endParaRPr>
          </a:p>
        </p:txBody>
      </p:sp>
      <p:pic>
        <p:nvPicPr>
          <p:cNvPr id="23" name="Picture 22"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288" y="2076637"/>
            <a:ext cx="1066800" cy="1066800"/>
          </a:xfrm>
          <a:prstGeom prst="rect">
            <a:avLst/>
          </a:prstGeom>
        </p:spPr>
      </p:pic>
    </p:spTree>
    <p:extLst>
      <p:ext uri="{BB962C8B-B14F-4D97-AF65-F5344CB8AC3E}">
        <p14:creationId xmlns:p14="http://schemas.microsoft.com/office/powerpoint/2010/main" val="331203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1" y="876890"/>
            <a:ext cx="8369299" cy="2280118"/>
          </a:xfrm>
        </p:spPr>
        <p:txBody>
          <a:bodyPr>
            <a:noAutofit/>
          </a:bodyPr>
          <a:lstStyle/>
          <a:p>
            <a:pPr marL="0" indent="0">
              <a:buNone/>
            </a:pPr>
            <a:r>
              <a:rPr lang="en-US" sz="1600" dirty="0">
                <a:solidFill>
                  <a:srgbClr val="376092"/>
                </a:solidFill>
                <a:latin typeface="Arial"/>
                <a:cs typeface="Arial"/>
              </a:rPr>
              <a:t>After two years of research and planning, Emory University </a:t>
            </a:r>
            <a:r>
              <a:rPr lang="en-US" sz="1600" dirty="0" smtClean="0">
                <a:solidFill>
                  <a:srgbClr val="376092"/>
                </a:solidFill>
                <a:latin typeface="Arial"/>
                <a:cs typeface="Arial"/>
              </a:rPr>
              <a:t>created a </a:t>
            </a:r>
            <a:r>
              <a:rPr lang="en-US" sz="1600" dirty="0">
                <a:solidFill>
                  <a:srgbClr val="376092"/>
                </a:solidFill>
                <a:latin typeface="Arial"/>
                <a:cs typeface="Arial"/>
              </a:rPr>
              <a:t>comprehensive support program for employees responsible for managing the care of an aging, sick, or chronically ill adult family member. Using a Stages of Care model, the program is designed to provide support to employees along </a:t>
            </a:r>
            <a:r>
              <a:rPr lang="en-US" sz="1600" dirty="0" smtClean="0">
                <a:solidFill>
                  <a:srgbClr val="376092"/>
                </a:solidFill>
                <a:latin typeface="Arial"/>
                <a:cs typeface="Arial"/>
              </a:rPr>
              <a:t>a continuum </a:t>
            </a:r>
            <a:r>
              <a:rPr lang="en-US" sz="1600" dirty="0">
                <a:solidFill>
                  <a:srgbClr val="376092"/>
                </a:solidFill>
                <a:latin typeface="Arial"/>
                <a:cs typeface="Arial"/>
              </a:rPr>
              <a:t>of caregiving needs from early stages of anticipatory care to later stages of grief and moving forward with one’s life after caregiving has ended</a:t>
            </a:r>
            <a:r>
              <a:rPr lang="en-US" sz="1600" dirty="0" smtClean="0">
                <a:solidFill>
                  <a:srgbClr val="376092"/>
                </a:solidFill>
                <a:latin typeface="Arial"/>
                <a:cs typeface="Arial"/>
              </a:rPr>
              <a:t>.</a:t>
            </a:r>
          </a:p>
          <a:p>
            <a:pPr marL="0" indent="0">
              <a:buNone/>
            </a:pPr>
            <a:endParaRPr lang="en-US" sz="800" dirty="0">
              <a:solidFill>
                <a:srgbClr val="376092"/>
              </a:solidFill>
              <a:latin typeface="Arial"/>
              <a:cs typeface="Arial"/>
            </a:endParaRPr>
          </a:p>
          <a:p>
            <a:pPr marL="0" indent="0">
              <a:buNone/>
            </a:pPr>
            <a:r>
              <a:rPr lang="en-US" sz="1600" dirty="0" smtClean="0">
                <a:solidFill>
                  <a:srgbClr val="376092"/>
                </a:solidFill>
                <a:latin typeface="Arial"/>
                <a:cs typeface="Arial"/>
              </a:rPr>
              <a:t>Elements:</a:t>
            </a:r>
          </a:p>
        </p:txBody>
      </p:sp>
      <p:sp>
        <p:nvSpPr>
          <p:cNvPr id="7" name="TextBox 6"/>
          <p:cNvSpPr txBox="1"/>
          <p:nvPr/>
        </p:nvSpPr>
        <p:spPr>
          <a:xfrm>
            <a:off x="2325511" y="2654767"/>
            <a:ext cx="6285089" cy="1877437"/>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300" b="1" dirty="0" smtClean="0">
                <a:solidFill>
                  <a:srgbClr val="7F7F7F"/>
                </a:solidFill>
                <a:latin typeface="Arial"/>
                <a:cs typeface="Arial"/>
              </a:rPr>
              <a:t>Care Consultation: </a:t>
            </a:r>
            <a:r>
              <a:rPr lang="en-US" sz="1300" dirty="0" smtClean="0">
                <a:solidFill>
                  <a:srgbClr val="7F7F7F"/>
                </a:solidFill>
                <a:latin typeface="Arial"/>
                <a:cs typeface="Arial"/>
              </a:rPr>
              <a:t>adult </a:t>
            </a:r>
            <a:r>
              <a:rPr lang="en-US" sz="1300" dirty="0">
                <a:solidFill>
                  <a:srgbClr val="7F7F7F"/>
                </a:solidFill>
                <a:latin typeface="Arial"/>
                <a:cs typeface="Arial"/>
              </a:rPr>
              <a:t>care specialists for university employees with adult caregiving responsibilities in-person or on the phone</a:t>
            </a:r>
            <a:r>
              <a:rPr lang="en-US" sz="1300" dirty="0" smtClean="0">
                <a:solidFill>
                  <a:srgbClr val="7F7F7F"/>
                </a:solidFill>
                <a:latin typeface="Arial"/>
                <a:cs typeface="Arial"/>
              </a:rPr>
              <a:t>.</a:t>
            </a: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b="1" dirty="0" smtClean="0">
                <a:solidFill>
                  <a:srgbClr val="7F7F7F"/>
                </a:solidFill>
                <a:latin typeface="Arial"/>
                <a:cs typeface="Arial"/>
              </a:rPr>
              <a:t>Information and Referral: </a:t>
            </a:r>
            <a:r>
              <a:rPr lang="en-US" sz="1300" dirty="0" smtClean="0">
                <a:solidFill>
                  <a:srgbClr val="7F7F7F"/>
                </a:solidFill>
                <a:latin typeface="Arial"/>
                <a:cs typeface="Arial"/>
              </a:rPr>
              <a:t>adult </a:t>
            </a:r>
            <a:r>
              <a:rPr lang="en-US" sz="1300" dirty="0">
                <a:solidFill>
                  <a:srgbClr val="7F7F7F"/>
                </a:solidFill>
                <a:latin typeface="Arial"/>
                <a:cs typeface="Arial"/>
              </a:rPr>
              <a:t>care specialists provide information referral and resources over the phone about care management</a:t>
            </a:r>
            <a:r>
              <a:rPr lang="en-US" sz="1300" dirty="0" smtClean="0">
                <a:solidFill>
                  <a:srgbClr val="7F7F7F"/>
                </a:solidFill>
                <a:latin typeface="Arial"/>
                <a:cs typeface="Arial"/>
              </a:rPr>
              <a:t>.</a:t>
            </a: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b="1" dirty="0" smtClean="0">
                <a:solidFill>
                  <a:srgbClr val="7F7F7F"/>
                </a:solidFill>
                <a:latin typeface="Arial"/>
                <a:cs typeface="Arial"/>
              </a:rPr>
              <a:t>Support and Education: </a:t>
            </a:r>
            <a:r>
              <a:rPr lang="en-US" sz="1300" dirty="0" smtClean="0">
                <a:solidFill>
                  <a:srgbClr val="7F7F7F"/>
                </a:solidFill>
                <a:latin typeface="Arial"/>
                <a:cs typeface="Arial"/>
              </a:rPr>
              <a:t>for </a:t>
            </a:r>
            <a:r>
              <a:rPr lang="en-US" sz="1300" dirty="0">
                <a:solidFill>
                  <a:srgbClr val="7F7F7F"/>
                </a:solidFill>
                <a:latin typeface="Arial"/>
                <a:cs typeface="Arial"/>
              </a:rPr>
              <a:t>employees caring for an adult loved one with Dementia and/or Alzheimer’s </a:t>
            </a:r>
            <a:r>
              <a:rPr lang="en-US" sz="1300" dirty="0" smtClean="0">
                <a:solidFill>
                  <a:srgbClr val="7F7F7F"/>
                </a:solidFill>
                <a:latin typeface="Arial"/>
                <a:cs typeface="Arial"/>
              </a:rPr>
              <a:t>Disease.</a:t>
            </a:r>
            <a:endParaRPr lang="en-US" sz="1300" dirty="0" smtClean="0">
              <a:solidFill>
                <a:srgbClr val="7F7F7F"/>
              </a:solidFill>
              <a:latin typeface="Arial"/>
              <a:cs typeface="Arial"/>
            </a:endParaRPr>
          </a:p>
          <a:p>
            <a:pPr marL="285750" indent="-285750">
              <a:buFont typeface="Arial" panose="020B0604020202020204" pitchFamily="34" charset="0"/>
              <a:buChar char="•"/>
            </a:pPr>
            <a:endParaRPr lang="en-US" sz="400" dirty="0">
              <a:solidFill>
                <a:srgbClr val="7F7F7F"/>
              </a:solidFill>
              <a:latin typeface="Arial"/>
              <a:cs typeface="Arial"/>
            </a:endParaRPr>
          </a:p>
          <a:p>
            <a:pPr marL="285750" indent="-285750">
              <a:buFont typeface="Arial" panose="020B0604020202020204" pitchFamily="34" charset="0"/>
              <a:buChar char="•"/>
            </a:pPr>
            <a:r>
              <a:rPr lang="en-US" sz="1300" b="1" dirty="0" smtClean="0">
                <a:solidFill>
                  <a:srgbClr val="7F7F7F"/>
                </a:solidFill>
                <a:latin typeface="Arial"/>
                <a:cs typeface="Arial"/>
              </a:rPr>
              <a:t>Resources for Managers: </a:t>
            </a:r>
            <a:r>
              <a:rPr lang="en-US" sz="1300" dirty="0">
                <a:solidFill>
                  <a:srgbClr val="7F7F7F"/>
                </a:solidFill>
                <a:latin typeface="Arial"/>
                <a:cs typeface="Arial"/>
              </a:rPr>
              <a:t>tips and tools to help managers support employees with dependent care responsibilities</a:t>
            </a:r>
            <a:r>
              <a:rPr lang="en-US" sz="1300" dirty="0" smtClean="0">
                <a:solidFill>
                  <a:srgbClr val="7F7F7F"/>
                </a:solidFill>
                <a:latin typeface="Arial"/>
                <a:cs typeface="Arial"/>
              </a:rPr>
              <a:t>.</a:t>
            </a:r>
            <a:endParaRPr lang="en-US" sz="1300" dirty="0">
              <a:solidFill>
                <a:srgbClr val="7F7F7F"/>
              </a:solidFill>
              <a:latin typeface="Arial"/>
              <a:cs typeface="Arial"/>
            </a:endParaRPr>
          </a:p>
        </p:txBody>
      </p:sp>
      <p:sp>
        <p:nvSpPr>
          <p:cNvPr id="15" name="TextBox 14"/>
          <p:cNvSpPr txBox="1"/>
          <p:nvPr/>
        </p:nvSpPr>
        <p:spPr>
          <a:xfrm>
            <a:off x="2325511" y="4733850"/>
            <a:ext cx="6623926" cy="692497"/>
          </a:xfrm>
          <a:prstGeom prst="rect">
            <a:avLst/>
          </a:prstGeom>
          <a:noFill/>
          <a:ln w="9525">
            <a:solidFill>
              <a:srgbClr val="FFFFFF"/>
            </a:solidFill>
          </a:ln>
        </p:spPr>
        <p:txBody>
          <a:bodyPr wrap="square" rtlCol="0">
            <a:spAutoFit/>
          </a:bodyPr>
          <a:lstStyle/>
          <a:p>
            <a:pPr marL="285750" indent="-285750">
              <a:buFont typeface="Arial" panose="020B0604020202020204" pitchFamily="34" charset="0"/>
              <a:buChar char="•"/>
            </a:pPr>
            <a:r>
              <a:rPr lang="en-US" sz="1300" b="1" dirty="0" smtClean="0">
                <a:solidFill>
                  <a:srgbClr val="7F7F7F"/>
                </a:solidFill>
                <a:latin typeface="Arial"/>
                <a:cs typeface="Arial"/>
              </a:rPr>
              <a:t>Professional Care Management: </a:t>
            </a:r>
            <a:r>
              <a:rPr lang="en-US" sz="1300" dirty="0" smtClean="0">
                <a:solidFill>
                  <a:srgbClr val="7F7F7F"/>
                </a:solidFill>
                <a:latin typeface="Arial"/>
                <a:cs typeface="Arial"/>
              </a:rPr>
              <a:t>6 free hours of care management each year through a national network to assist with in-home assessments, facility reviews, post-hospital assessments and ongoing care coordination.</a:t>
            </a:r>
          </a:p>
        </p:txBody>
      </p:sp>
      <p:sp>
        <p:nvSpPr>
          <p:cNvPr id="9" name="Rectangle 8"/>
          <p:cNvSpPr/>
          <p:nvPr/>
        </p:nvSpPr>
        <p:spPr>
          <a:xfrm>
            <a:off x="2325510" y="5812582"/>
            <a:ext cx="6421967" cy="492443"/>
          </a:xfrm>
          <a:prstGeom prst="rect">
            <a:avLst/>
          </a:prstGeom>
          <a:ln w="9525">
            <a:solidFill>
              <a:srgbClr val="FFFFFF"/>
            </a:solidFill>
          </a:ln>
        </p:spPr>
        <p:txBody>
          <a:bodyPr wrap="square">
            <a:spAutoFit/>
          </a:bodyPr>
          <a:lstStyle/>
          <a:p>
            <a:pPr marL="285750" indent="-285750">
              <a:buFont typeface="Arial" panose="020B0604020202020204" pitchFamily="34" charset="0"/>
              <a:buChar char="•"/>
            </a:pPr>
            <a:r>
              <a:rPr lang="en-US" sz="1300" dirty="0">
                <a:solidFill>
                  <a:srgbClr val="7F7F7F"/>
                </a:solidFill>
                <a:latin typeface="Arial"/>
                <a:cs typeface="Arial"/>
              </a:rPr>
              <a:t>Leave </a:t>
            </a:r>
            <a:r>
              <a:rPr lang="en-US" sz="1300" dirty="0" smtClean="0">
                <a:solidFill>
                  <a:srgbClr val="7F7F7F"/>
                </a:solidFill>
                <a:latin typeface="Arial"/>
                <a:cs typeface="Arial"/>
              </a:rPr>
              <a:t>Options: </a:t>
            </a:r>
            <a:r>
              <a:rPr lang="en-US" sz="1300" dirty="0">
                <a:solidFill>
                  <a:srgbClr val="7F7F7F"/>
                </a:solidFill>
                <a:latin typeface="Arial"/>
                <a:cs typeface="Arial"/>
              </a:rPr>
              <a:t>including an expanded FMLA policy that includes care </a:t>
            </a:r>
            <a:r>
              <a:rPr lang="en-US" sz="1300" dirty="0" smtClean="0">
                <a:solidFill>
                  <a:srgbClr val="7F7F7F"/>
                </a:solidFill>
                <a:latin typeface="Arial"/>
                <a:cs typeface="Arial"/>
              </a:rPr>
              <a:t>for</a:t>
            </a:r>
          </a:p>
          <a:p>
            <a:pPr marL="285750" indent="-285750"/>
            <a:r>
              <a:rPr lang="en-US" sz="1300" dirty="0" smtClean="0">
                <a:solidFill>
                  <a:srgbClr val="7F7F7F"/>
                </a:solidFill>
                <a:latin typeface="Arial"/>
                <a:cs typeface="Arial"/>
              </a:rPr>
              <a:t>	in</a:t>
            </a:r>
            <a:r>
              <a:rPr lang="en-US" sz="1300" dirty="0">
                <a:solidFill>
                  <a:srgbClr val="7F7F7F"/>
                </a:solidFill>
                <a:latin typeface="Arial"/>
                <a:cs typeface="Arial"/>
              </a:rPr>
              <a:t>-laws and adult </a:t>
            </a:r>
            <a:r>
              <a:rPr lang="en-US" sz="1300" dirty="0" smtClean="0">
                <a:solidFill>
                  <a:srgbClr val="7F7F7F"/>
                </a:solidFill>
                <a:latin typeface="Arial"/>
                <a:cs typeface="Arial"/>
              </a:rPr>
              <a:t>siblings.</a:t>
            </a:r>
            <a:endParaRPr lang="en-US" sz="1300" dirty="0">
              <a:solidFill>
                <a:srgbClr val="7F7F7F"/>
              </a:solidFill>
              <a:latin typeface="Arial"/>
              <a:cs typeface="Arial"/>
            </a:endParaRPr>
          </a:p>
        </p:txBody>
      </p:sp>
      <p:sp>
        <p:nvSpPr>
          <p:cNvPr id="17" name="Rectangle 16"/>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Emory Caregiver Support Program</a:t>
            </a:r>
          </a:p>
        </p:txBody>
      </p:sp>
      <p:cxnSp>
        <p:nvCxnSpPr>
          <p:cNvPr id="18" name="Straight Connector 17"/>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9" name="Picture 18"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996857"/>
            <a:ext cx="1066800" cy="1066800"/>
          </a:xfrm>
          <a:prstGeom prst="rect">
            <a:avLst/>
          </a:prstGeom>
        </p:spPr>
      </p:pic>
      <p:pic>
        <p:nvPicPr>
          <p:cNvPr id="20" name="Picture 19"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45" y="4452679"/>
            <a:ext cx="1066800" cy="1066800"/>
          </a:xfrm>
          <a:prstGeom prst="rect">
            <a:avLst/>
          </a:prstGeom>
        </p:spPr>
      </p:pic>
      <p:pic>
        <p:nvPicPr>
          <p:cNvPr id="21" name="Picture 20" descr="AAPR_PPT_Others_Graphics-06.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45" y="5537190"/>
            <a:ext cx="1066800" cy="1066800"/>
          </a:xfrm>
          <a:prstGeom prst="rect">
            <a:avLst/>
          </a:prstGeom>
        </p:spPr>
      </p:pic>
      <p:cxnSp>
        <p:nvCxnSpPr>
          <p:cNvPr id="22" name="Straight Connector 21"/>
          <p:cNvCxnSpPr/>
          <p:nvPr/>
        </p:nvCxnSpPr>
        <p:spPr>
          <a:xfrm>
            <a:off x="2433638" y="4596615"/>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2433638" y="5594898"/>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4486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64193"/>
            <a:ext cx="8365068" cy="1811271"/>
          </a:xfrm>
        </p:spPr>
        <p:txBody>
          <a:bodyPr>
            <a:noAutofit/>
          </a:bodyPr>
          <a:lstStyle/>
          <a:p>
            <a:pPr marL="0" indent="0">
              <a:buNone/>
            </a:pPr>
            <a:r>
              <a:rPr lang="en-US" sz="1600" dirty="0" smtClean="0">
                <a:solidFill>
                  <a:srgbClr val="376092"/>
                </a:solidFill>
                <a:latin typeface="Arial"/>
                <a:cs typeface="Arial"/>
              </a:rPr>
              <a:t>The Fannie Mae Eldercare Program is an innovative corporate partnership model with Iona Senior Services – a local area agency on aging in Washington, DC. This consultation service began in 1999. In 2000, Fannie Mae added their </a:t>
            </a:r>
            <a:r>
              <a:rPr lang="en-US" sz="1600" dirty="0" err="1" smtClean="0">
                <a:solidFill>
                  <a:srgbClr val="376092"/>
                </a:solidFill>
                <a:latin typeface="Arial"/>
                <a:cs typeface="Arial"/>
              </a:rPr>
              <a:t>Elderkit</a:t>
            </a:r>
            <a:r>
              <a:rPr lang="en-US" sz="1600" dirty="0" smtClean="0">
                <a:solidFill>
                  <a:srgbClr val="376092"/>
                </a:solidFill>
                <a:latin typeface="Arial"/>
                <a:cs typeface="Arial"/>
              </a:rPr>
              <a:t> followed by a CD version of the </a:t>
            </a:r>
            <a:r>
              <a:rPr lang="en-US" sz="1600" dirty="0" err="1" smtClean="0">
                <a:solidFill>
                  <a:srgbClr val="376092"/>
                </a:solidFill>
                <a:latin typeface="Arial"/>
                <a:cs typeface="Arial"/>
              </a:rPr>
              <a:t>Elderkit</a:t>
            </a:r>
            <a:r>
              <a:rPr lang="en-US" sz="1600" dirty="0" smtClean="0">
                <a:solidFill>
                  <a:srgbClr val="376092"/>
                </a:solidFill>
                <a:latin typeface="Arial"/>
                <a:cs typeface="Arial"/>
              </a:rPr>
              <a:t> in 2007.</a:t>
            </a:r>
          </a:p>
          <a:p>
            <a:pPr marL="0" indent="0">
              <a:buNone/>
            </a:pPr>
            <a:endParaRPr lang="en-US" sz="1200" dirty="0" smtClean="0">
              <a:solidFill>
                <a:srgbClr val="376092"/>
              </a:solidFill>
              <a:latin typeface="Arial"/>
              <a:cs typeface="Arial"/>
            </a:endParaRPr>
          </a:p>
          <a:p>
            <a:pPr marL="0" indent="0">
              <a:buNone/>
            </a:pPr>
            <a:r>
              <a:rPr lang="en-US" sz="1600" dirty="0" smtClean="0">
                <a:solidFill>
                  <a:srgbClr val="376092"/>
                </a:solidFill>
                <a:latin typeface="Arial"/>
                <a:cs typeface="Arial"/>
              </a:rPr>
              <a:t>Elements:</a:t>
            </a:r>
          </a:p>
        </p:txBody>
      </p:sp>
      <p:sp>
        <p:nvSpPr>
          <p:cNvPr id="7" name="TextBox 6"/>
          <p:cNvSpPr txBox="1"/>
          <p:nvPr/>
        </p:nvSpPr>
        <p:spPr>
          <a:xfrm>
            <a:off x="2351818" y="2572461"/>
            <a:ext cx="6258782" cy="3016211"/>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600" dirty="0">
                <a:solidFill>
                  <a:srgbClr val="7F7F7F"/>
                </a:solidFill>
                <a:latin typeface="Arial"/>
                <a:cs typeface="Arial"/>
              </a:rPr>
              <a:t>Eldercare consultations provided by a licensed social worker for employees, in-laws and grandparents (in-person or remote). Consultations also include conference calls with siblings and with </a:t>
            </a:r>
            <a:r>
              <a:rPr lang="en-US" sz="1600" dirty="0" smtClean="0">
                <a:solidFill>
                  <a:srgbClr val="7F7F7F"/>
                </a:solidFill>
                <a:latin typeface="Arial"/>
                <a:cs typeface="Arial"/>
              </a:rPr>
              <a:t>spouses.</a:t>
            </a:r>
          </a:p>
          <a:p>
            <a:pPr marL="285750" indent="-285750">
              <a:buFont typeface="Arial" panose="020B0604020202020204" pitchFamily="34" charset="0"/>
              <a:buChar char="•"/>
            </a:pPr>
            <a:endParaRPr lang="en-US" sz="800" dirty="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Information, resource and referral service</a:t>
            </a:r>
            <a:r>
              <a:rPr lang="en-US" sz="1600" dirty="0" smtClean="0">
                <a:solidFill>
                  <a:srgbClr val="7F7F7F"/>
                </a:solidFill>
                <a:latin typeface="Arial"/>
                <a:cs typeface="Arial"/>
              </a:rPr>
              <a:t>.</a:t>
            </a:r>
          </a:p>
          <a:p>
            <a:pPr marL="285750" indent="-285750">
              <a:buFont typeface="Arial" panose="020B0604020202020204" pitchFamily="34" charset="0"/>
              <a:buChar char="•"/>
            </a:pPr>
            <a:endParaRPr lang="en-US" sz="800" dirty="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Supportive/crisis counseling</a:t>
            </a:r>
            <a:r>
              <a:rPr lang="en-US" sz="1600" dirty="0" smtClean="0">
                <a:solidFill>
                  <a:srgbClr val="7F7F7F"/>
                </a:solidFill>
                <a:latin typeface="Arial"/>
                <a:cs typeface="Arial"/>
              </a:rPr>
              <a:t>.</a:t>
            </a:r>
          </a:p>
          <a:p>
            <a:pPr marL="285750" indent="-285750">
              <a:buFont typeface="Arial" panose="020B0604020202020204" pitchFamily="34" charset="0"/>
              <a:buChar char="•"/>
            </a:pPr>
            <a:endParaRPr lang="en-US" sz="800" dirty="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Lunchtime education seminars (in person, online or dial-in)</a:t>
            </a:r>
            <a:r>
              <a:rPr lang="en-US" sz="1600" dirty="0" smtClean="0">
                <a:solidFill>
                  <a:srgbClr val="7F7F7F"/>
                </a:solidFill>
                <a:latin typeface="Arial"/>
                <a:cs typeface="Arial"/>
              </a:rPr>
              <a:t>.</a:t>
            </a:r>
          </a:p>
          <a:p>
            <a:pPr marL="285750" indent="-285750">
              <a:buFont typeface="Arial" panose="020B0604020202020204" pitchFamily="34" charset="0"/>
              <a:buChar char="•"/>
            </a:pPr>
            <a:endParaRPr lang="en-US" sz="800" dirty="0">
              <a:solidFill>
                <a:srgbClr val="7F7F7F"/>
              </a:solidFill>
              <a:latin typeface="Arial"/>
              <a:cs typeface="Arial"/>
            </a:endParaRPr>
          </a:p>
          <a:p>
            <a:pPr marL="285750" indent="-285750">
              <a:buFont typeface="Arial" panose="020B0604020202020204" pitchFamily="34" charset="0"/>
              <a:buChar char="•"/>
            </a:pPr>
            <a:r>
              <a:rPr lang="en-US" sz="1600" dirty="0">
                <a:solidFill>
                  <a:srgbClr val="7F7F7F"/>
                </a:solidFill>
                <a:latin typeface="Arial"/>
                <a:cs typeface="Arial"/>
              </a:rPr>
              <a:t>Elderkit, a binder with planning </a:t>
            </a:r>
            <a:r>
              <a:rPr lang="en-US" sz="1600" dirty="0" smtClean="0">
                <a:solidFill>
                  <a:srgbClr val="7F7F7F"/>
                </a:solidFill>
                <a:latin typeface="Arial"/>
                <a:cs typeface="Arial"/>
              </a:rPr>
              <a:t>tools, helpful resources </a:t>
            </a:r>
            <a:r>
              <a:rPr lang="en-US" sz="1600" dirty="0">
                <a:solidFill>
                  <a:srgbClr val="7F7F7F"/>
                </a:solidFill>
                <a:latin typeface="Arial"/>
                <a:cs typeface="Arial"/>
              </a:rPr>
              <a:t>and sample documents and an Elderkit CD.</a:t>
            </a:r>
          </a:p>
          <a:p>
            <a:pPr marL="285750" indent="-285750">
              <a:buFont typeface="Arial" panose="020B0604020202020204" pitchFamily="34" charset="0"/>
              <a:buChar char="•"/>
            </a:pPr>
            <a:endParaRPr lang="en-US" sz="1400" dirty="0">
              <a:solidFill>
                <a:srgbClr val="7F7F7F"/>
              </a:solidFill>
              <a:latin typeface="Arial"/>
              <a:cs typeface="Arial"/>
            </a:endParaRPr>
          </a:p>
        </p:txBody>
      </p:sp>
      <p:sp>
        <p:nvSpPr>
          <p:cNvPr id="9" name="Rectangle 8"/>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Fannie Mae</a:t>
            </a:r>
          </a:p>
        </p:txBody>
      </p:sp>
      <p:cxnSp>
        <p:nvCxnSpPr>
          <p:cNvPr id="11" name="Straight Connector 10"/>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3" name="Picture 12"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2450042"/>
            <a:ext cx="1066800" cy="1066800"/>
          </a:xfrm>
          <a:prstGeom prst="rect">
            <a:avLst/>
          </a:prstGeom>
        </p:spPr>
      </p:pic>
    </p:spTree>
    <p:extLst>
      <p:ext uri="{BB962C8B-B14F-4D97-AF65-F5344CB8AC3E}">
        <p14:creationId xmlns:p14="http://schemas.microsoft.com/office/powerpoint/2010/main" val="3052471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40397"/>
            <a:ext cx="8229600" cy="1371009"/>
          </a:xfrm>
        </p:spPr>
        <p:txBody>
          <a:bodyPr>
            <a:noAutofit/>
          </a:bodyPr>
          <a:lstStyle/>
          <a:p>
            <a:pPr marL="0" indent="0">
              <a:lnSpc>
                <a:spcPct val="90000"/>
              </a:lnSpc>
              <a:buNone/>
            </a:pPr>
            <a:r>
              <a:rPr lang="en-US" sz="1600" dirty="0">
                <a:solidFill>
                  <a:srgbClr val="376092"/>
                </a:solidFill>
                <a:latin typeface="Arial"/>
                <a:cs typeface="Arial"/>
              </a:rPr>
              <a:t>IBM works with Lifeworks to provide elder and adult care management services to employees</a:t>
            </a:r>
            <a:r>
              <a:rPr lang="en-US" sz="1600" dirty="0" smtClean="0">
                <a:solidFill>
                  <a:srgbClr val="376092"/>
                </a:solidFill>
                <a:latin typeface="Arial"/>
                <a:cs typeface="Arial"/>
              </a:rPr>
              <a:t>.</a:t>
            </a:r>
          </a:p>
          <a:p>
            <a:pPr marL="0" indent="0">
              <a:lnSpc>
                <a:spcPct val="90000"/>
              </a:lnSpc>
              <a:buNone/>
            </a:pPr>
            <a:endParaRPr lang="en-US" sz="1200" dirty="0" smtClean="0">
              <a:solidFill>
                <a:srgbClr val="376092"/>
              </a:solidFill>
              <a:latin typeface="Arial"/>
              <a:cs typeface="Arial"/>
            </a:endParaRPr>
          </a:p>
          <a:p>
            <a:pPr marL="0" indent="0">
              <a:lnSpc>
                <a:spcPct val="90000"/>
              </a:lnSpc>
              <a:buNone/>
            </a:pPr>
            <a:r>
              <a:rPr lang="en-US" sz="1600" dirty="0" smtClean="0">
                <a:solidFill>
                  <a:srgbClr val="376092"/>
                </a:solidFill>
                <a:latin typeface="Arial"/>
                <a:cs typeface="Arial"/>
              </a:rPr>
              <a:t>Elements:</a:t>
            </a:r>
          </a:p>
        </p:txBody>
      </p:sp>
      <p:sp>
        <p:nvSpPr>
          <p:cNvPr id="7" name="TextBox 6"/>
          <p:cNvSpPr txBox="1"/>
          <p:nvPr/>
        </p:nvSpPr>
        <p:spPr>
          <a:xfrm>
            <a:off x="2359378" y="2256050"/>
            <a:ext cx="6623926" cy="307777"/>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400" dirty="0" smtClean="0">
                <a:solidFill>
                  <a:srgbClr val="7F7F7F"/>
                </a:solidFill>
                <a:latin typeface="Arial"/>
                <a:cs typeface="Arial"/>
              </a:rPr>
              <a:t>Employee assistance </a:t>
            </a:r>
            <a:r>
              <a:rPr lang="en-US" sz="1400" dirty="0" smtClean="0">
                <a:solidFill>
                  <a:srgbClr val="7F7F7F"/>
                </a:solidFill>
                <a:latin typeface="Arial"/>
                <a:cs typeface="Arial"/>
              </a:rPr>
              <a:t>programs.</a:t>
            </a:r>
            <a:endParaRPr lang="en-US" sz="1400" dirty="0">
              <a:solidFill>
                <a:srgbClr val="7F7F7F"/>
              </a:solidFill>
              <a:latin typeface="Arial"/>
              <a:cs typeface="Arial"/>
            </a:endParaRPr>
          </a:p>
        </p:txBody>
      </p:sp>
      <p:sp>
        <p:nvSpPr>
          <p:cNvPr id="15" name="TextBox 14"/>
          <p:cNvSpPr txBox="1"/>
          <p:nvPr/>
        </p:nvSpPr>
        <p:spPr>
          <a:xfrm>
            <a:off x="2359378" y="3039585"/>
            <a:ext cx="6251222" cy="3200877"/>
          </a:xfrm>
          <a:prstGeom prst="rect">
            <a:avLst/>
          </a:prstGeom>
          <a:noFill/>
          <a:ln w="9525">
            <a:noFill/>
          </a:ln>
        </p:spPr>
        <p:txBody>
          <a:bodyPr wrap="square" rtlCol="0">
            <a:spAutoFit/>
          </a:bodyPr>
          <a:lstStyle/>
          <a:p>
            <a:pPr marL="285750" indent="-285750">
              <a:buFont typeface="Arial" panose="020B0604020202020204" pitchFamily="34" charset="0"/>
              <a:buChar char="•"/>
            </a:pPr>
            <a:r>
              <a:rPr lang="en-US" sz="1400" dirty="0">
                <a:solidFill>
                  <a:schemeClr val="bg1">
                    <a:lumMod val="50000"/>
                  </a:schemeClr>
                </a:solidFill>
                <a:latin typeface="Arial"/>
                <a:cs typeface="Arial"/>
              </a:rPr>
              <a:t>Personalized, expert elder care information and resources, including up to six free hours of professional care management services. </a:t>
            </a:r>
            <a:endParaRPr lang="en-US" sz="1400" dirty="0" smtClean="0">
              <a:solidFill>
                <a:schemeClr val="bg1">
                  <a:lumMod val="50000"/>
                </a:schemeClr>
              </a:solidFill>
              <a:latin typeface="Arial"/>
              <a:cs typeface="Arial"/>
            </a:endParaRPr>
          </a:p>
          <a:p>
            <a:pPr marL="285750" indent="-285750">
              <a:buFont typeface="Arial" panose="020B0604020202020204" pitchFamily="34" charset="0"/>
              <a:buChar char="•"/>
            </a:pPr>
            <a:endParaRPr lang="en-US" sz="400" dirty="0" smtClean="0">
              <a:solidFill>
                <a:schemeClr val="bg1">
                  <a:lumMod val="50000"/>
                </a:schemeClr>
              </a:solidFill>
              <a:latin typeface="Arial"/>
              <a:cs typeface="Arial"/>
            </a:endParaRPr>
          </a:p>
          <a:p>
            <a:pPr marL="285750" indent="-285750">
              <a:buFont typeface="Arial" panose="020B0604020202020204" pitchFamily="34" charset="0"/>
              <a:buChar char="•"/>
            </a:pPr>
            <a:r>
              <a:rPr lang="en-US" sz="1400" dirty="0">
                <a:solidFill>
                  <a:schemeClr val="bg1">
                    <a:lumMod val="50000"/>
                  </a:schemeClr>
                </a:solidFill>
                <a:latin typeface="Arial"/>
                <a:cs typeface="Arial"/>
              </a:rPr>
              <a:t>In-person assessment of a relative's current situation, with recommendations for services, products, or residence changes</a:t>
            </a:r>
            <a:r>
              <a:rPr lang="en-US" sz="1400" dirty="0" smtClean="0">
                <a:solidFill>
                  <a:schemeClr val="bg1">
                    <a:lumMod val="50000"/>
                  </a:schemeClr>
                </a:solidFill>
                <a:latin typeface="Arial"/>
                <a:cs typeface="Arial"/>
              </a:rPr>
              <a:t>.</a:t>
            </a:r>
          </a:p>
          <a:p>
            <a:pPr marL="285750" indent="-285750">
              <a:buFont typeface="Arial" panose="020B0604020202020204" pitchFamily="34" charset="0"/>
              <a:buChar char="•"/>
            </a:pPr>
            <a:endParaRPr lang="en-US" sz="400" dirty="0">
              <a:solidFill>
                <a:schemeClr val="bg1">
                  <a:lumMod val="50000"/>
                </a:schemeClr>
              </a:solidFill>
              <a:latin typeface="Arial"/>
              <a:cs typeface="Arial"/>
            </a:endParaRPr>
          </a:p>
          <a:p>
            <a:pPr marL="285750" indent="-285750">
              <a:buFont typeface="Arial" panose="020B0604020202020204" pitchFamily="34" charset="0"/>
              <a:buChar char="•"/>
            </a:pPr>
            <a:r>
              <a:rPr lang="en-US" sz="1400" dirty="0">
                <a:solidFill>
                  <a:schemeClr val="bg1">
                    <a:lumMod val="50000"/>
                  </a:schemeClr>
                </a:solidFill>
                <a:latin typeface="Arial"/>
                <a:cs typeface="Arial"/>
              </a:rPr>
              <a:t>Scheduled check-in services, by phone or in-person, to monitor a relative’s condition and care—wherever he or she is living</a:t>
            </a:r>
            <a:r>
              <a:rPr lang="en-US" sz="1400" dirty="0" smtClean="0">
                <a:solidFill>
                  <a:schemeClr val="bg1">
                    <a:lumMod val="50000"/>
                  </a:schemeClr>
                </a:solidFill>
                <a:latin typeface="Arial"/>
                <a:cs typeface="Arial"/>
              </a:rPr>
              <a:t>.</a:t>
            </a:r>
          </a:p>
          <a:p>
            <a:pPr marL="285750" indent="-285750">
              <a:buFont typeface="Arial" panose="020B0604020202020204" pitchFamily="34" charset="0"/>
              <a:buChar char="•"/>
            </a:pPr>
            <a:endParaRPr lang="en-US" sz="400" dirty="0">
              <a:solidFill>
                <a:schemeClr val="bg1">
                  <a:lumMod val="50000"/>
                </a:schemeClr>
              </a:solidFill>
              <a:latin typeface="Arial"/>
              <a:cs typeface="Arial"/>
            </a:endParaRPr>
          </a:p>
          <a:p>
            <a:pPr marL="285750" indent="-285750">
              <a:buFont typeface="Arial" panose="020B0604020202020204" pitchFamily="34" charset="0"/>
              <a:buChar char="•"/>
            </a:pPr>
            <a:r>
              <a:rPr lang="en-US" sz="1400" dirty="0">
                <a:solidFill>
                  <a:schemeClr val="bg1">
                    <a:lumMod val="50000"/>
                  </a:schemeClr>
                </a:solidFill>
                <a:latin typeface="Arial"/>
                <a:cs typeface="Arial"/>
              </a:rPr>
              <a:t>Professional assistance implementing and coordinating the different services and products a relative may be using</a:t>
            </a:r>
            <a:r>
              <a:rPr lang="en-US" sz="1400" dirty="0" smtClean="0">
                <a:solidFill>
                  <a:schemeClr val="bg1">
                    <a:lumMod val="50000"/>
                  </a:schemeClr>
                </a:solidFill>
                <a:latin typeface="Arial"/>
                <a:cs typeface="Arial"/>
              </a:rPr>
              <a:t>.</a:t>
            </a:r>
          </a:p>
          <a:p>
            <a:pPr marL="285750" indent="-285750">
              <a:buFont typeface="Arial" panose="020B0604020202020204" pitchFamily="34" charset="0"/>
              <a:buChar char="•"/>
            </a:pPr>
            <a:endParaRPr lang="en-US" sz="400" dirty="0">
              <a:solidFill>
                <a:schemeClr val="bg1">
                  <a:lumMod val="50000"/>
                </a:schemeClr>
              </a:solidFill>
              <a:latin typeface="Arial"/>
              <a:cs typeface="Arial"/>
            </a:endParaRPr>
          </a:p>
          <a:p>
            <a:pPr marL="285750" indent="-285750">
              <a:buFont typeface="Arial" panose="020B0604020202020204" pitchFamily="34" charset="0"/>
              <a:buChar char="•"/>
            </a:pPr>
            <a:r>
              <a:rPr lang="en-US" sz="1400" dirty="0">
                <a:solidFill>
                  <a:schemeClr val="bg1">
                    <a:lumMod val="50000"/>
                  </a:schemeClr>
                </a:solidFill>
                <a:latin typeface="Arial"/>
                <a:cs typeface="Arial"/>
              </a:rPr>
              <a:t>Onsite facility reviews that provide objective, comprehensive information to help choose senior or other care facilities</a:t>
            </a:r>
            <a:r>
              <a:rPr lang="en-US" sz="1400" dirty="0" smtClean="0">
                <a:solidFill>
                  <a:schemeClr val="bg1">
                    <a:lumMod val="50000"/>
                  </a:schemeClr>
                </a:solidFill>
                <a:latin typeface="Arial"/>
                <a:cs typeface="Arial"/>
              </a:rPr>
              <a:t>.</a:t>
            </a:r>
          </a:p>
          <a:p>
            <a:pPr marL="285750" indent="-285750">
              <a:buFont typeface="Arial" panose="020B0604020202020204" pitchFamily="34" charset="0"/>
              <a:buChar char="•"/>
            </a:pPr>
            <a:endParaRPr lang="en-US" sz="400" dirty="0">
              <a:solidFill>
                <a:schemeClr val="bg1">
                  <a:lumMod val="50000"/>
                </a:schemeClr>
              </a:solidFill>
              <a:latin typeface="Arial"/>
              <a:cs typeface="Arial"/>
            </a:endParaRPr>
          </a:p>
          <a:p>
            <a:pPr marL="285750" indent="-285750">
              <a:buFont typeface="Arial" panose="020B0604020202020204" pitchFamily="34" charset="0"/>
              <a:buChar char="•"/>
            </a:pPr>
            <a:r>
              <a:rPr lang="en-US" sz="1400" dirty="0">
                <a:solidFill>
                  <a:schemeClr val="bg1">
                    <a:lumMod val="50000"/>
                  </a:schemeClr>
                </a:solidFill>
                <a:latin typeface="Arial"/>
                <a:cs typeface="Arial"/>
              </a:rPr>
              <a:t>In-person help from professional care managers, who can assist with everything from family meetings, to understanding bills and insurance, to attending visits at nursing homes, hospitals or with physicians</a:t>
            </a:r>
            <a:r>
              <a:rPr lang="en-US" sz="1400" dirty="0" smtClean="0">
                <a:solidFill>
                  <a:schemeClr val="bg1">
                    <a:lumMod val="50000"/>
                  </a:schemeClr>
                </a:solidFill>
                <a:latin typeface="Arial"/>
                <a:cs typeface="Arial"/>
              </a:rPr>
              <a:t>.</a:t>
            </a:r>
          </a:p>
        </p:txBody>
      </p:sp>
      <p:sp>
        <p:nvSpPr>
          <p:cNvPr id="12" name="Rectangle 11"/>
          <p:cNvSpPr/>
          <p:nvPr/>
        </p:nvSpPr>
        <p:spPr>
          <a:xfrm>
            <a:off x="381000" y="325458"/>
            <a:ext cx="8458200" cy="402674"/>
          </a:xfrm>
          <a:prstGeom prst="rect">
            <a:avLst/>
          </a:prstGeom>
        </p:spPr>
        <p:txBody>
          <a:bodyPr wrap="square">
            <a:spAutoFit/>
          </a:bodyPr>
          <a:lstStyle/>
          <a:p>
            <a:pPr>
              <a:lnSpc>
                <a:spcPct val="90000"/>
              </a:lnSpc>
            </a:pPr>
            <a:r>
              <a:rPr lang="en-US" sz="2200" b="1" dirty="0" smtClean="0">
                <a:solidFill>
                  <a:schemeClr val="tx2">
                    <a:lumMod val="75000"/>
                  </a:schemeClr>
                </a:solidFill>
                <a:effectLst/>
                <a:latin typeface="Arial"/>
                <a:cs typeface="Arial"/>
              </a:rPr>
              <a:t>IBM</a:t>
            </a:r>
          </a:p>
        </p:txBody>
      </p:sp>
      <p:cxnSp>
        <p:nvCxnSpPr>
          <p:cNvPr id="14" name="Straight Connector 13"/>
          <p:cNvCxnSpPr/>
          <p:nvPr/>
        </p:nvCxnSpPr>
        <p:spPr>
          <a:xfrm>
            <a:off x="457200" y="804332"/>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pic>
        <p:nvPicPr>
          <p:cNvPr id="16" name="Picture 15" descr="AAPR_PPT_Others_Graphics-0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867" y="1874298"/>
            <a:ext cx="1066800" cy="1066800"/>
          </a:xfrm>
          <a:prstGeom prst="rect">
            <a:avLst/>
          </a:prstGeom>
        </p:spPr>
      </p:pic>
      <p:pic>
        <p:nvPicPr>
          <p:cNvPr id="17" name="Picture 16" descr="AAPR_PPT_Others_Graphics-0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45" y="2907230"/>
            <a:ext cx="1066800" cy="1066800"/>
          </a:xfrm>
          <a:prstGeom prst="rect">
            <a:avLst/>
          </a:prstGeom>
        </p:spPr>
      </p:pic>
      <p:cxnSp>
        <p:nvCxnSpPr>
          <p:cNvPr id="19" name="Straight Connector 18"/>
          <p:cNvCxnSpPr/>
          <p:nvPr/>
        </p:nvCxnSpPr>
        <p:spPr>
          <a:xfrm>
            <a:off x="2433638" y="2907230"/>
            <a:ext cx="6176962" cy="0"/>
          </a:xfrm>
          <a:prstGeom prst="line">
            <a:avLst/>
          </a:prstGeom>
          <a:ln>
            <a:solidFill>
              <a:schemeClr val="bg1">
                <a:lumMod val="85000"/>
              </a:schemeClr>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52471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12105</TotalTime>
  <Words>2405</Words>
  <Application>Microsoft Macintosh PowerPoint</Application>
  <PresentationFormat>On-screen Show (4:3)</PresentationFormat>
  <Paragraphs>263</Paragraphs>
  <Slides>13</Slides>
  <Notes>11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Boston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Judi Casey</dc:creator>
  <cp:lastModifiedBy>Keith Kitz</cp:lastModifiedBy>
  <cp:revision>121</cp:revision>
  <cp:lastPrinted>2015-09-17T19:58:23Z</cp:lastPrinted>
  <dcterms:created xsi:type="dcterms:W3CDTF">2015-06-27T18:36:17Z</dcterms:created>
  <dcterms:modified xsi:type="dcterms:W3CDTF">2015-09-17T19:58:34Z</dcterms:modified>
</cp:coreProperties>
</file>